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22"/>
  </p:notesMasterIdLst>
  <p:sldIdLst>
    <p:sldId id="256" r:id="rId2"/>
    <p:sldId id="279" r:id="rId3"/>
    <p:sldId id="280" r:id="rId4"/>
    <p:sldId id="258" r:id="rId5"/>
    <p:sldId id="263" r:id="rId6"/>
    <p:sldId id="259" r:id="rId7"/>
    <p:sldId id="264" r:id="rId8"/>
    <p:sldId id="265" r:id="rId9"/>
    <p:sldId id="262" r:id="rId10"/>
    <p:sldId id="260" r:id="rId11"/>
    <p:sldId id="266" r:id="rId12"/>
    <p:sldId id="267" r:id="rId13"/>
    <p:sldId id="268" r:id="rId14"/>
    <p:sldId id="271" r:id="rId15"/>
    <p:sldId id="270" r:id="rId16"/>
    <p:sldId id="276" r:id="rId17"/>
    <p:sldId id="277" r:id="rId18"/>
    <p:sldId id="278" r:id="rId19"/>
    <p:sldId id="272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0" autoAdjust="0"/>
    <p:restoredTop sz="94707"/>
  </p:normalViewPr>
  <p:slideViewPr>
    <p:cSldViewPr snapToGrid="0">
      <p:cViewPr>
        <p:scale>
          <a:sx n="88" d="100"/>
          <a:sy n="88" d="100"/>
        </p:scale>
        <p:origin x="85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37151-E534-4308-8114-E0DAFC2B7B1F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1CBBA-568A-461F-80BB-9EC0638D4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8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Helps us to determine if predicted post-fire trajectories align with desired conditions. Is there a need for intervention?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CBBA-568A-461F-80BB-9EC0638D46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39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- &gt; 40 trees/acre of a given species establishing with 10 years of fire. Limited to areas with species present pre-fire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CBBA-568A-461F-80BB-9EC0638D46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77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Where might the planting of each species lead to the greatest survival?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CBBA-568A-461F-80BB-9EC0638D46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00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CBBA-568A-461F-80BB-9EC0638D46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16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Managers play the most important role here. Our hope is to provide additional information that may make it easier to make decisions, particularly at broad scales and across boundaries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CBBA-568A-461F-80BB-9EC0638D46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Add links to chat…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CBBA-568A-461F-80BB-9EC0638D46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0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9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88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138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34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4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12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18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3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1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5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80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1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7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5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fri.colostate.edu/wp-content/uploads/sites/22/2022/11/NFR_2020Fires_Report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fri.app.box.com/folder/182650899411?s=oqqbtfetqpcg5tb5flrtmg8862kh4ah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67E32C-1EB0-3245-A3EA-44C1D561FE62}"/>
              </a:ext>
            </a:extLst>
          </p:cNvPr>
          <p:cNvSpPr/>
          <p:nvPr/>
        </p:nvSpPr>
        <p:spPr>
          <a:xfrm>
            <a:off x="8287658" y="5402924"/>
            <a:ext cx="3790976" cy="1257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5AA22-4A66-4BD8-8427-88890B89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855706"/>
            <a:ext cx="9079908" cy="3461928"/>
          </a:xfrm>
        </p:spPr>
        <p:txBody>
          <a:bodyPr/>
          <a:lstStyle/>
          <a:p>
            <a:r>
              <a:rPr lang="en-US" dirty="0"/>
              <a:t>The Historic 2020 Fire Year: A Landscape Assessment to Inform Post-fire Forest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7FC1D4-DF49-4126-852E-F41301955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668717"/>
            <a:ext cx="7635788" cy="1669777"/>
          </a:xfrm>
        </p:spPr>
        <p:txBody>
          <a:bodyPr>
            <a:normAutofit/>
          </a:bodyPr>
          <a:lstStyle/>
          <a:p>
            <a:r>
              <a:rPr lang="en-US" dirty="0"/>
              <a:t>Kyle Rodman, Kimberley Davis, Marin Chambers, Teresa Chapman, Paula Fornwalt, Sarah Hart, Laura </a:t>
            </a:r>
            <a:r>
              <a:rPr lang="en-US" dirty="0" err="1"/>
              <a:t>MarshalL</a:t>
            </a:r>
            <a:r>
              <a:rPr lang="en-US" dirty="0"/>
              <a:t>, Charles Rhoades, Catherine Schloegel, Camille Stevens-Rumann, and Thomas Veblen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A6BF5815-75D7-234F-B030-D4EAE47B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947" y="5503605"/>
            <a:ext cx="3962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8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5945193" cy="706964"/>
          </a:xfrm>
        </p:spPr>
        <p:txBody>
          <a:bodyPr/>
          <a:lstStyle/>
          <a:p>
            <a:r>
              <a:rPr lang="en-US" dirty="0"/>
              <a:t>Goal 2 </a:t>
            </a:r>
            <a:r>
              <a:rPr lang="en-US"/>
              <a:t>– Natural Recovery?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F4C1-317E-4002-A889-DD889237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941046" cy="34163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Predict conifer forest recovery potential across each fire</a:t>
            </a:r>
          </a:p>
          <a:p>
            <a:pPr lvl="1"/>
            <a:r>
              <a:rPr lang="en-US" sz="2000" dirty="0"/>
              <a:t>Dominant conifers including</a:t>
            </a:r>
          </a:p>
          <a:p>
            <a:pPr lvl="2"/>
            <a:r>
              <a:rPr lang="en-US" sz="1800" dirty="0"/>
              <a:t>Engelmann spruce</a:t>
            </a:r>
          </a:p>
          <a:p>
            <a:pPr lvl="2"/>
            <a:r>
              <a:rPr lang="en-US" sz="1800" dirty="0"/>
              <a:t>Douglas-fir</a:t>
            </a:r>
          </a:p>
          <a:p>
            <a:pPr lvl="2"/>
            <a:r>
              <a:rPr lang="en-US" sz="1800" dirty="0"/>
              <a:t>Lodgepole pine</a:t>
            </a:r>
          </a:p>
          <a:p>
            <a:pPr lvl="2"/>
            <a:r>
              <a:rPr lang="en-US" sz="1800" dirty="0"/>
              <a:t>Ponderosa pine</a:t>
            </a:r>
          </a:p>
          <a:p>
            <a:pPr lvl="2"/>
            <a:r>
              <a:rPr lang="en-US" sz="1800" dirty="0"/>
              <a:t>Subalpine fir</a:t>
            </a:r>
          </a:p>
          <a:p>
            <a:pPr lvl="2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69AC1-7049-48AE-BCE8-2605E764A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20"/>
          <a:stretch/>
        </p:blipFill>
        <p:spPr>
          <a:xfrm>
            <a:off x="7100147" y="0"/>
            <a:ext cx="5091853" cy="3138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E10B6-310F-4953-B7A3-2619C77CB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46"/>
          <a:stretch/>
        </p:blipFill>
        <p:spPr>
          <a:xfrm>
            <a:off x="7100147" y="3138661"/>
            <a:ext cx="5091853" cy="29662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741FE0-3932-41A7-AA0C-5D0A30584C30}"/>
              </a:ext>
            </a:extLst>
          </p:cNvPr>
          <p:cNvSpPr txBox="1">
            <a:spLocks/>
          </p:cNvSpPr>
          <p:nvPr/>
        </p:nvSpPr>
        <p:spPr>
          <a:xfrm>
            <a:off x="7100147" y="6104933"/>
            <a:ext cx="5505450" cy="168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Photo Credit: CFRI field crews, 2021-2022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43A6F-A46A-4FE1-89A0-60D3965688F1}"/>
              </a:ext>
            </a:extLst>
          </p:cNvPr>
          <p:cNvSpPr/>
          <p:nvPr/>
        </p:nvSpPr>
        <p:spPr>
          <a:xfrm>
            <a:off x="2260599" y="4851400"/>
            <a:ext cx="2074223" cy="3429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39EEA1-61F4-4707-93DE-37C4627D38F6}"/>
              </a:ext>
            </a:extLst>
          </p:cNvPr>
          <p:cNvSpPr/>
          <p:nvPr/>
        </p:nvSpPr>
        <p:spPr>
          <a:xfrm>
            <a:off x="11037044" y="4311650"/>
            <a:ext cx="1154955" cy="108585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0873D9-7D4F-4872-B60A-17F2C3455E30}"/>
              </a:ext>
            </a:extLst>
          </p:cNvPr>
          <p:cNvSpPr/>
          <p:nvPr/>
        </p:nvSpPr>
        <p:spPr>
          <a:xfrm>
            <a:off x="7116765" y="4752975"/>
            <a:ext cx="1154955" cy="88265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351903" cy="706964"/>
          </a:xfrm>
        </p:spPr>
        <p:txBody>
          <a:bodyPr/>
          <a:lstStyle/>
          <a:p>
            <a:r>
              <a:rPr lang="en-US" dirty="0"/>
              <a:t>Goal 2 – Natural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F4C1-317E-4002-A889-DD889237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33884"/>
            <a:ext cx="12192000" cy="6241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Example from 2020 East Troublesome fire – ABLA (subalpine fir), PICO (lodgepole pine), PIEN (Engelmann spruce), PIPO (ponderosa pine), PSME (Douglas-fir)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561008-525B-410C-9859-24BCF92F4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6112"/>
            <a:ext cx="12192000" cy="43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10941" cy="706964"/>
          </a:xfrm>
        </p:spPr>
        <p:txBody>
          <a:bodyPr/>
          <a:lstStyle/>
          <a:p>
            <a:r>
              <a:rPr lang="en-US" dirty="0"/>
              <a:t>Goal 2 – Natural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F4C1-317E-4002-A889-DD889237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941046" cy="3416300"/>
          </a:xfrm>
        </p:spPr>
        <p:txBody>
          <a:bodyPr/>
          <a:lstStyle/>
          <a:p>
            <a:r>
              <a:rPr lang="en-US" dirty="0"/>
              <a:t>Natural recovery potential varies widely among fires and tree species</a:t>
            </a:r>
          </a:p>
          <a:p>
            <a:r>
              <a:rPr lang="en-US" dirty="0"/>
              <a:t>Lodgepole pine has moderate to high recruitment probability across 60% of the total burned area</a:t>
            </a:r>
          </a:p>
          <a:p>
            <a:r>
              <a:rPr lang="en-US" dirty="0"/>
              <a:t>Engelmann spruce ca. 20%</a:t>
            </a:r>
          </a:p>
          <a:p>
            <a:r>
              <a:rPr lang="en-US" dirty="0"/>
              <a:t>Other species were more localized but still important (e.g., ponderosa pine at high elevations in </a:t>
            </a:r>
            <a:r>
              <a:rPr lang="en-US" dirty="0" err="1"/>
              <a:t>Calwood</a:t>
            </a:r>
            <a:r>
              <a:rPr lang="en-US" dirty="0"/>
              <a:t> fire)</a:t>
            </a:r>
          </a:p>
          <a:p>
            <a:pPr lvl="2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CE8EA3-710D-40EA-97EC-CBB713BFE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700" y="2349500"/>
            <a:ext cx="5232400" cy="39243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A9D265-679C-4AD9-B957-005FCEA020F2}"/>
              </a:ext>
            </a:extLst>
          </p:cNvPr>
          <p:cNvSpPr txBox="1">
            <a:spLocks/>
          </p:cNvSpPr>
          <p:nvPr/>
        </p:nvSpPr>
        <p:spPr>
          <a:xfrm>
            <a:off x="6480175" y="6273800"/>
            <a:ext cx="5505450" cy="168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Photo Credit: Kyle Rodman, ERI</a:t>
            </a:r>
          </a:p>
        </p:txBody>
      </p:sp>
    </p:spTree>
    <p:extLst>
      <p:ext uri="{BB962C8B-B14F-4D97-AF65-F5344CB8AC3E}">
        <p14:creationId xmlns:p14="http://schemas.microsoft.com/office/powerpoint/2010/main" val="4102055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846296" cy="706964"/>
          </a:xfrm>
        </p:spPr>
        <p:txBody>
          <a:bodyPr/>
          <a:lstStyle/>
          <a:p>
            <a:r>
              <a:rPr lang="en-US" dirty="0"/>
              <a:t>Goal 3 – Suitable Climate for Planting?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F4C1-317E-4002-A889-DD889237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445745" cy="3416300"/>
          </a:xfrm>
        </p:spPr>
        <p:txBody>
          <a:bodyPr/>
          <a:lstStyle/>
          <a:p>
            <a:r>
              <a:rPr lang="en-US" dirty="0"/>
              <a:t>Trees can live for a long time</a:t>
            </a:r>
          </a:p>
          <a:p>
            <a:r>
              <a:rPr lang="en-US" dirty="0"/>
              <a:t>They are representative of the conditions in which they established, not necessarily current or future climate</a:t>
            </a:r>
          </a:p>
          <a:p>
            <a:r>
              <a:rPr lang="en-US" dirty="0"/>
              <a:t>Where are recent climatic and topographic conditions most suitable for each species??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978BE5-B193-014B-90E3-6ED3C26FB265}"/>
              </a:ext>
            </a:extLst>
          </p:cNvPr>
          <p:cNvSpPr txBox="1">
            <a:spLocks/>
          </p:cNvSpPr>
          <p:nvPr/>
        </p:nvSpPr>
        <p:spPr>
          <a:xfrm>
            <a:off x="7003142" y="6429829"/>
            <a:ext cx="5505450" cy="168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Figures from Addington et al. (2018)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4292F7-7A28-944A-A309-04BE780A0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142" y="2438400"/>
            <a:ext cx="5188858" cy="399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8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846296" cy="706964"/>
          </a:xfrm>
        </p:spPr>
        <p:txBody>
          <a:bodyPr/>
          <a:lstStyle/>
          <a:p>
            <a:r>
              <a:rPr lang="en-US" dirty="0"/>
              <a:t>Goal 3 – Suitable Climate for Planting?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A99D0-AB30-46D2-9622-CCAF1B817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363" y="1810350"/>
            <a:ext cx="8138637" cy="504765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909E96-A3D6-479F-A2C3-1D1801EC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48100"/>
            <a:ext cx="4229100" cy="236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Example from 2020 Mullen fire – ABLA (subalpine fir), PICO (lodgepole pine), PIEN (Engelmann spruce), PIPO (ponderosa pine), PSME (Douglas-fir)</a:t>
            </a:r>
          </a:p>
        </p:txBody>
      </p:sp>
    </p:spTree>
    <p:extLst>
      <p:ext uri="{BB962C8B-B14F-4D97-AF65-F5344CB8AC3E}">
        <p14:creationId xmlns:p14="http://schemas.microsoft.com/office/powerpoint/2010/main" val="3969966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6D2C5-9517-488F-B6BD-3F935634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3 – Site Moisture for Planting?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5A5E1-4506-4655-A4A9-20BF36FE4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617445" cy="3416300"/>
          </a:xfrm>
        </p:spPr>
        <p:txBody>
          <a:bodyPr/>
          <a:lstStyle/>
          <a:p>
            <a:r>
              <a:rPr lang="en-US" dirty="0"/>
              <a:t>Again, high variability among fires and tree species</a:t>
            </a:r>
          </a:p>
          <a:p>
            <a:r>
              <a:rPr lang="en-US" dirty="0"/>
              <a:t>Large areas of moderate to high site suitability for lodgepole pine (44% of the high-severity area) and Engelmann spruce (35%)</a:t>
            </a:r>
          </a:p>
          <a:p>
            <a:r>
              <a:rPr lang="en-US" dirty="0"/>
              <a:t>Other species still locally important (Douglas-fir 17% and ponderosa pine 9%)</a:t>
            </a:r>
          </a:p>
        </p:txBody>
      </p:sp>
      <p:pic>
        <p:nvPicPr>
          <p:cNvPr id="1026" name="Picture 2" descr="&quot;A Ponderosa Pine seedling freshly planted in the ground after the Sunrise Fire on the Lolo National Forest. A person wearing a hard hat works in the background.&quot;">
            <a:extLst>
              <a:ext uri="{FF2B5EF4-FFF2-40B4-BE49-F238E27FC236}">
                <a16:creationId xmlns:a16="http://schemas.microsoft.com/office/drawing/2014/main" id="{9AD5A029-6400-4208-AFE0-3973D9E1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686" y="1821391"/>
            <a:ext cx="3300413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108EAE-5575-4DA8-96B3-31C750980508}"/>
              </a:ext>
            </a:extLst>
          </p:cNvPr>
          <p:cNvSpPr txBox="1">
            <a:spLocks/>
          </p:cNvSpPr>
          <p:nvPr/>
        </p:nvSpPr>
        <p:spPr>
          <a:xfrm>
            <a:off x="7962900" y="6221941"/>
            <a:ext cx="42291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/>
              <a:t>Photo Credit: </a:t>
            </a:r>
            <a:r>
              <a:rPr lang="en-US" dirty="0" err="1"/>
              <a:t>Catilin</a:t>
            </a:r>
            <a:r>
              <a:rPr lang="en-US" dirty="0"/>
              <a:t> Bailey, USDA Forest Service</a:t>
            </a:r>
          </a:p>
        </p:txBody>
      </p:sp>
    </p:spTree>
    <p:extLst>
      <p:ext uri="{BB962C8B-B14F-4D97-AF65-F5344CB8AC3E}">
        <p14:creationId xmlns:p14="http://schemas.microsoft.com/office/powerpoint/2010/main" val="383719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323B-E99B-4D9E-86AC-B8619370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3BFA5-A705-4075-8280-0B33C624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61983"/>
            <a:ext cx="7219025" cy="3416300"/>
          </a:xfrm>
        </p:spPr>
        <p:txBody>
          <a:bodyPr>
            <a:normAutofit/>
          </a:bodyPr>
          <a:lstStyle/>
          <a:p>
            <a:r>
              <a:rPr lang="en-US" sz="2400" dirty="0"/>
              <a:t>The scale of the 2020 wildfires highlights the need for strategic planning in post-fire landscapes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7BFD8-65B4-EA40-8B89-40B54CA8F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591" y="3627588"/>
            <a:ext cx="8287409" cy="31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0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323B-E99B-4D9E-86AC-B8619370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3BFA5-A705-4075-8280-0B33C624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761983"/>
            <a:ext cx="6807946" cy="3416300"/>
          </a:xfrm>
        </p:spPr>
        <p:txBody>
          <a:bodyPr>
            <a:normAutofit/>
          </a:bodyPr>
          <a:lstStyle/>
          <a:p>
            <a:r>
              <a:rPr lang="en-US" sz="2400" dirty="0"/>
              <a:t>By identifying areas with greatest likelihood of natural recovery and suitability for existing tree species, new information helps with local decision making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6946D1-8A4F-1748-A8D1-F9C7B5D5A0AF}"/>
              </a:ext>
            </a:extLst>
          </p:cNvPr>
          <p:cNvSpPr txBox="1">
            <a:spLocks/>
          </p:cNvSpPr>
          <p:nvPr/>
        </p:nvSpPr>
        <p:spPr>
          <a:xfrm>
            <a:off x="7962900" y="6221941"/>
            <a:ext cx="42291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/>
              <a:t>Photo Credit: Kate Weimer, CFRI/CSU</a:t>
            </a:r>
          </a:p>
        </p:txBody>
      </p:sp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07BC8287-5910-A942-962B-D061DC8D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32604" y="2104095"/>
            <a:ext cx="4096017" cy="409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08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323B-E99B-4D9E-86AC-B8619370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3BFA5-A705-4075-8280-0B33C624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761983"/>
            <a:ext cx="6807946" cy="3416300"/>
          </a:xfrm>
        </p:spPr>
        <p:txBody>
          <a:bodyPr>
            <a:normAutofit/>
          </a:bodyPr>
          <a:lstStyle/>
          <a:p>
            <a:r>
              <a:rPr lang="en-US" sz="2400" dirty="0"/>
              <a:t>No substitute for local knowledge and experience of managers and stakeholders!</a:t>
            </a:r>
          </a:p>
        </p:txBody>
      </p:sp>
      <p:pic>
        <p:nvPicPr>
          <p:cNvPr id="8" name="Picture 2" descr="&quot;A large greenhouse full of evergreen seedlings a the Lucky Peak Nursery in Boise, Idaho.&quot;">
            <a:extLst>
              <a:ext uri="{FF2B5EF4-FFF2-40B4-BE49-F238E27FC236}">
                <a16:creationId xmlns:a16="http://schemas.microsoft.com/office/drawing/2014/main" id="{B1C9BE6B-F8B2-6145-85B0-BCD71756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10" y="2560940"/>
            <a:ext cx="4129177" cy="309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02C946-A56F-954D-96F6-DB0D83788D6D}"/>
              </a:ext>
            </a:extLst>
          </p:cNvPr>
          <p:cNvSpPr txBox="1">
            <a:spLocks/>
          </p:cNvSpPr>
          <p:nvPr/>
        </p:nvSpPr>
        <p:spPr>
          <a:xfrm>
            <a:off x="7718486" y="5701481"/>
            <a:ext cx="42291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/>
              <a:t>Photo Credit: Nicole </a:t>
            </a:r>
            <a:r>
              <a:rPr lang="en-US" dirty="0" err="1"/>
              <a:t>Balloffet</a:t>
            </a:r>
            <a:r>
              <a:rPr lang="en-US" dirty="0"/>
              <a:t>, USDA Forest Service</a:t>
            </a:r>
          </a:p>
        </p:txBody>
      </p:sp>
    </p:spTree>
    <p:extLst>
      <p:ext uri="{BB962C8B-B14F-4D97-AF65-F5344CB8AC3E}">
        <p14:creationId xmlns:p14="http://schemas.microsoft.com/office/powerpoint/2010/main" val="170086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2E48-78EF-4DAD-A758-BED18C6E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and Data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86676-6546-493D-BAA9-71434C533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Draft Report -- </a:t>
            </a:r>
            <a:r>
              <a:rPr lang="en-US" dirty="0">
                <a:hlinkClick r:id="rId3"/>
              </a:rPr>
              <a:t>https://cfri.colostate.edu/wp-content/uploads/sites/22/2022/11/NFR_2020Fires_Report.pdf</a:t>
            </a:r>
            <a:endParaRPr lang="en-US" dirty="0"/>
          </a:p>
          <a:p>
            <a:r>
              <a:rPr lang="en-US" dirty="0"/>
              <a:t>Spatial Data and Maps -- </a:t>
            </a:r>
            <a:r>
              <a:rPr lang="en-US" dirty="0">
                <a:hlinkClick r:id="rId4"/>
              </a:rPr>
              <a:t>https://cfri.app.box.com/folder/182650899411?s=oqqbtfetqpcg5tb5flrtmg8862kh4ahu</a:t>
            </a:r>
            <a:endParaRPr lang="en-US" dirty="0"/>
          </a:p>
          <a:p>
            <a:r>
              <a:rPr lang="en-US" dirty="0"/>
              <a:t>ESRI </a:t>
            </a:r>
            <a:r>
              <a:rPr lang="en-US" dirty="0" err="1"/>
              <a:t>Storymap</a:t>
            </a:r>
            <a:r>
              <a:rPr lang="en-US" dirty="0"/>
              <a:t> – coming soon</a:t>
            </a:r>
          </a:p>
        </p:txBody>
      </p:sp>
    </p:spTree>
    <p:extLst>
      <p:ext uri="{BB962C8B-B14F-4D97-AF65-F5344CB8AC3E}">
        <p14:creationId xmlns:p14="http://schemas.microsoft.com/office/powerpoint/2010/main" val="103069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0BC0-CAF7-45BD-A376-7164AA96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D0E9-F99C-4875-8432-F015445BA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592702" cy="3416300"/>
          </a:xfrm>
        </p:spPr>
        <p:txBody>
          <a:bodyPr>
            <a:normAutofit/>
          </a:bodyPr>
          <a:lstStyle/>
          <a:p>
            <a:r>
              <a:rPr lang="en-US" sz="2400" dirty="0"/>
              <a:t>Over 10 million acres burned across US in 2020</a:t>
            </a:r>
          </a:p>
          <a:p>
            <a:r>
              <a:rPr lang="en-US" sz="2400" dirty="0"/>
              <a:t>Several of the largest fires on record in northern CO/southern WY</a:t>
            </a:r>
          </a:p>
          <a:p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9B8752-B802-41BC-BB47-3FC62EEFD545}"/>
              </a:ext>
            </a:extLst>
          </p:cNvPr>
          <p:cNvSpPr txBox="1">
            <a:spLocks/>
          </p:cNvSpPr>
          <p:nvPr/>
        </p:nvSpPr>
        <p:spPr>
          <a:xfrm>
            <a:off x="9696449" y="2159602"/>
            <a:ext cx="2495550" cy="168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Data from </a:t>
            </a:r>
            <a:r>
              <a:rPr lang="en-US" dirty="0" err="1"/>
              <a:t>NIFC.gov</a:t>
            </a:r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81FB8FC0-18ED-2F4A-9D23-8FA281F73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8" y="2495460"/>
            <a:ext cx="6574971" cy="43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84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448CD-4E71-471F-BD5B-B97717D9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CDF4C-16DC-4AD4-BFC0-275D7CE31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Hannah Brown, Angela Hollingsworth, and Brooke Simmons worked on document production, data archiving, and website design</a:t>
            </a:r>
          </a:p>
          <a:p>
            <a:r>
              <a:rPr lang="en-US" dirty="0"/>
              <a:t>Mark Kohn developed ESRI </a:t>
            </a:r>
            <a:r>
              <a:rPr lang="en-US" dirty="0" err="1"/>
              <a:t>storymap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4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0BC0-CAF7-45BD-A376-7164AA96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D0E9-F99C-4875-8432-F015445BA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941045" cy="3416300"/>
          </a:xfrm>
        </p:spPr>
        <p:txBody>
          <a:bodyPr>
            <a:normAutofit/>
          </a:bodyPr>
          <a:lstStyle/>
          <a:p>
            <a:r>
              <a:rPr lang="en-US" sz="2400" dirty="0"/>
              <a:t>Uncertainty about what happens next? Recovery will likely be variable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5D803-ED57-4226-AA2B-6CBF19ABB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00685" y="1533979"/>
            <a:ext cx="4136571" cy="413657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6FA42E-2C6C-4FA0-AAF7-304E387E028C}"/>
              </a:ext>
            </a:extLst>
          </p:cNvPr>
          <p:cNvSpPr txBox="1">
            <a:spLocks/>
          </p:cNvSpPr>
          <p:nvPr/>
        </p:nvSpPr>
        <p:spPr>
          <a:xfrm>
            <a:off x="7586436" y="5670550"/>
            <a:ext cx="2495550" cy="168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Photo Credit: Kate Weimer, CFRI/CSU</a:t>
            </a:r>
          </a:p>
        </p:txBody>
      </p:sp>
    </p:spTree>
    <p:extLst>
      <p:ext uri="{BB962C8B-B14F-4D97-AF65-F5344CB8AC3E}">
        <p14:creationId xmlns:p14="http://schemas.microsoft.com/office/powerpoint/2010/main" val="115501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0BC0-CAF7-45BD-A376-7164AA96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D0E9-F99C-4875-8432-F015445BA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941045" cy="3416300"/>
          </a:xfrm>
        </p:spPr>
        <p:txBody>
          <a:bodyPr>
            <a:normAutofit/>
          </a:bodyPr>
          <a:lstStyle/>
          <a:p>
            <a:r>
              <a:rPr lang="en-US" sz="2400" dirty="0"/>
              <a:t>Notably, less recent experience with subalpine fires in this region relative to other forest types</a:t>
            </a:r>
          </a:p>
          <a:p>
            <a:r>
              <a:rPr lang="en-US" sz="2400" dirty="0"/>
              <a:t>Vast majority of area burned in 2020 wildfires in this region was in subalpine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8356C-C228-40A2-8588-96DB79F92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79495" y="1551959"/>
            <a:ext cx="3628734" cy="362873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6FA42E-2C6C-4FA0-AAF7-304E387E028C}"/>
              </a:ext>
            </a:extLst>
          </p:cNvPr>
          <p:cNvSpPr txBox="1">
            <a:spLocks/>
          </p:cNvSpPr>
          <p:nvPr/>
        </p:nvSpPr>
        <p:spPr>
          <a:xfrm>
            <a:off x="7895609" y="5232563"/>
            <a:ext cx="2495550" cy="168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Photo Credit: Kate Weimer, CFRI/CSU</a:t>
            </a:r>
          </a:p>
        </p:txBody>
      </p:sp>
    </p:spTree>
    <p:extLst>
      <p:ext uri="{BB962C8B-B14F-4D97-AF65-F5344CB8AC3E}">
        <p14:creationId xmlns:p14="http://schemas.microsoft.com/office/powerpoint/2010/main" val="3393664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1F44-192D-4795-A371-D0B31B6C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6975-BA7A-4552-BB10-57B7A510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104" y="2336800"/>
            <a:ext cx="5766911" cy="4254500"/>
          </a:xfrm>
        </p:spPr>
        <p:txBody>
          <a:bodyPr>
            <a:normAutofit/>
          </a:bodyPr>
          <a:lstStyle/>
          <a:p>
            <a:r>
              <a:rPr lang="en-US" sz="2400" dirty="0"/>
              <a:t>Facilitate cross-boundary planning across landscapes of five 2020 fires</a:t>
            </a:r>
          </a:p>
          <a:p>
            <a:r>
              <a:rPr lang="en-US" sz="2400" dirty="0"/>
              <a:t>Using broad-scale spatial data and &gt; 10,000 field plots across recent fires in western 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BCBAF-5311-46D4-AAFA-C52AC8C71B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866" y="0"/>
            <a:ext cx="5299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83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5945193" cy="706964"/>
          </a:xfrm>
        </p:spPr>
        <p:txBody>
          <a:bodyPr/>
          <a:lstStyle/>
          <a:p>
            <a:r>
              <a:rPr lang="en-US" dirty="0"/>
              <a:t>Goal 1 – Distance to Live Trees?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F4C1-317E-4002-A889-DD889237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941046" cy="3416300"/>
          </a:xfrm>
        </p:spPr>
        <p:txBody>
          <a:bodyPr/>
          <a:lstStyle/>
          <a:p>
            <a:r>
              <a:rPr lang="en-US" dirty="0"/>
              <a:t>For many conifers in this region (except lodgepole pine), post-fire recovery is limited by seed dispersal from live trees</a:t>
            </a:r>
          </a:p>
          <a:p>
            <a:r>
              <a:rPr lang="en-US" dirty="0"/>
              <a:t>Patterns of live trees may be more ecologically meaningful than % high-severity fire alone</a:t>
            </a:r>
          </a:p>
          <a:p>
            <a:r>
              <a:rPr lang="en-US" dirty="0"/>
              <a:t>Distances to live trees from newly developed fire severity maps and pre-fire canopy height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6428C-FEC7-4B42-9C0C-4D3C8A505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147" y="-4840"/>
            <a:ext cx="5069997" cy="498312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15AD15-E995-4502-9070-B02B878D49AC}"/>
              </a:ext>
            </a:extLst>
          </p:cNvPr>
          <p:cNvSpPr txBox="1">
            <a:spLocks/>
          </p:cNvSpPr>
          <p:nvPr/>
        </p:nvSpPr>
        <p:spPr>
          <a:xfrm>
            <a:off x="7175380" y="4978288"/>
            <a:ext cx="3415654" cy="168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Figure from Kemp et al. 2016</a:t>
            </a:r>
          </a:p>
        </p:txBody>
      </p:sp>
    </p:spTree>
    <p:extLst>
      <p:ext uri="{BB962C8B-B14F-4D97-AF65-F5344CB8AC3E}">
        <p14:creationId xmlns:p14="http://schemas.microsoft.com/office/powerpoint/2010/main" val="3758920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990532" cy="706964"/>
          </a:xfrm>
        </p:spPr>
        <p:txBody>
          <a:bodyPr/>
          <a:lstStyle/>
          <a:p>
            <a:r>
              <a:rPr lang="en-US" dirty="0"/>
              <a:t>Goal 1 – Distance to Live Trees?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F4C1-317E-4002-A889-DD889237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325" y="6493328"/>
            <a:ext cx="7698759" cy="34163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 from 2020 Cameron Peak Fire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D9C4F-BAAB-48BD-AE98-A3DC419D8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2062"/>
            <a:ext cx="12192000" cy="431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5913503" cy="706964"/>
          </a:xfrm>
        </p:spPr>
        <p:txBody>
          <a:bodyPr/>
          <a:lstStyle/>
          <a:p>
            <a:r>
              <a:rPr lang="en-US" dirty="0"/>
              <a:t>Goal 1 – Distance to Live Trees?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BEFA45-9D61-4DB2-95F8-3DFFF92305E8}"/>
              </a:ext>
            </a:extLst>
          </p:cNvPr>
          <p:cNvSpPr txBox="1">
            <a:spLocks/>
          </p:cNvSpPr>
          <p:nvPr/>
        </p:nvSpPr>
        <p:spPr>
          <a:xfrm>
            <a:off x="1154955" y="2603500"/>
            <a:ext cx="4941046" cy="3416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42.8 – 58.5% high severity in these five fires</a:t>
            </a:r>
          </a:p>
          <a:p>
            <a:r>
              <a:rPr lang="en-US" sz="2400" dirty="0"/>
              <a:t>But, of this high-severity area, only 27.8% is far (&gt; 650 ft) from live trees and will have very limited seed dispersal from survivors</a:t>
            </a:r>
          </a:p>
          <a:p>
            <a:r>
              <a:rPr lang="en-US" sz="2400" dirty="0"/>
              <a:t>Lodgepole pine (92.5%) and aspen (54.0%) were present in many of these areas too and could facilitate recovery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99F8B-2659-41C9-9BA7-7A98EBBB8A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866" y="0"/>
            <a:ext cx="5299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3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768A-9F50-4D4C-AE12-62BD56C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5945193" cy="706964"/>
          </a:xfrm>
        </p:spPr>
        <p:txBody>
          <a:bodyPr/>
          <a:lstStyle/>
          <a:p>
            <a:r>
              <a:rPr lang="en-US" dirty="0"/>
              <a:t>Goal 2 – Natural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F4C1-317E-4002-A889-DD889237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941046" cy="34163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Predict conifer forest recovery potential across each fire</a:t>
            </a:r>
          </a:p>
          <a:p>
            <a:pPr lvl="1"/>
            <a:r>
              <a:rPr lang="en-US" sz="2000" dirty="0"/>
              <a:t>Dominant conifers including</a:t>
            </a:r>
          </a:p>
          <a:p>
            <a:pPr lvl="2"/>
            <a:r>
              <a:rPr lang="en-US" sz="1800" dirty="0"/>
              <a:t>Engelmann spruce</a:t>
            </a:r>
          </a:p>
          <a:p>
            <a:pPr lvl="2"/>
            <a:r>
              <a:rPr lang="en-US" sz="1800" dirty="0"/>
              <a:t>Douglas-fir</a:t>
            </a:r>
          </a:p>
          <a:p>
            <a:pPr lvl="2"/>
            <a:r>
              <a:rPr lang="en-US" sz="1800" dirty="0"/>
              <a:t>Lodgepole pine</a:t>
            </a:r>
          </a:p>
          <a:p>
            <a:pPr lvl="2"/>
            <a:r>
              <a:rPr lang="en-US" sz="1800" dirty="0"/>
              <a:t>Ponderosa pine</a:t>
            </a:r>
          </a:p>
          <a:p>
            <a:pPr lvl="2"/>
            <a:r>
              <a:rPr lang="en-US" sz="1800" dirty="0"/>
              <a:t>Subalpine fir</a:t>
            </a:r>
          </a:p>
          <a:p>
            <a:pPr lvl="2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69AC1-7049-48AE-BCE8-2605E764A9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20"/>
          <a:stretch/>
        </p:blipFill>
        <p:spPr>
          <a:xfrm>
            <a:off x="7100147" y="0"/>
            <a:ext cx="5091853" cy="3138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E10B6-310F-4953-B7A3-2619C77CB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46"/>
          <a:stretch/>
        </p:blipFill>
        <p:spPr>
          <a:xfrm>
            <a:off x="7100147" y="3138661"/>
            <a:ext cx="5091853" cy="29662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741FE0-3932-41A7-AA0C-5D0A30584C30}"/>
              </a:ext>
            </a:extLst>
          </p:cNvPr>
          <p:cNvSpPr txBox="1">
            <a:spLocks/>
          </p:cNvSpPr>
          <p:nvPr/>
        </p:nvSpPr>
        <p:spPr>
          <a:xfrm>
            <a:off x="7100147" y="6104933"/>
            <a:ext cx="5505450" cy="168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Photo Credit: CFRI field crews, 2021-2022</a:t>
            </a:r>
          </a:p>
        </p:txBody>
      </p:sp>
    </p:spTree>
    <p:extLst>
      <p:ext uri="{BB962C8B-B14F-4D97-AF65-F5344CB8AC3E}">
        <p14:creationId xmlns:p14="http://schemas.microsoft.com/office/powerpoint/2010/main" val="26971066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4370</TotalTime>
  <Words>897</Words>
  <Application>Microsoft Macintosh PowerPoint</Application>
  <PresentationFormat>Widescreen</PresentationFormat>
  <Paragraphs>91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Ion Boardroom</vt:lpstr>
      <vt:lpstr>The Historic 2020 Fire Year: A Landscape Assessment to Inform Post-fire Forest Management</vt:lpstr>
      <vt:lpstr>Motivation</vt:lpstr>
      <vt:lpstr>Motivation</vt:lpstr>
      <vt:lpstr>Motivation</vt:lpstr>
      <vt:lpstr>Overall Goal</vt:lpstr>
      <vt:lpstr>Goal 1 – Distance to Live Trees?</vt:lpstr>
      <vt:lpstr>Goal 1 – Distance to Live Trees?</vt:lpstr>
      <vt:lpstr>Goal 1 – Distance to Live Trees?</vt:lpstr>
      <vt:lpstr>Goal 2 – Natural Recovery?</vt:lpstr>
      <vt:lpstr>Goal 2 – Natural Recovery?</vt:lpstr>
      <vt:lpstr>Goal 2 – Natural Recovery?</vt:lpstr>
      <vt:lpstr>Goal 2 – Natural Recovery?</vt:lpstr>
      <vt:lpstr>Goal 3 – Suitable Climate for Planting?</vt:lpstr>
      <vt:lpstr>Goal 3 – Suitable Climate for Planting?</vt:lpstr>
      <vt:lpstr>Goal 3 – Site Moisture for Planting?</vt:lpstr>
      <vt:lpstr>Summary</vt:lpstr>
      <vt:lpstr>Summary</vt:lpstr>
      <vt:lpstr>Summary</vt:lpstr>
      <vt:lpstr>Report and Data Availability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SRRT: The Southern Rockies Reforestation Tool</dc:title>
  <dc:creator>Kyle Christopher Rodman</dc:creator>
  <cp:lastModifiedBy> </cp:lastModifiedBy>
  <cp:revision>37</cp:revision>
  <dcterms:created xsi:type="dcterms:W3CDTF">2022-07-01T20:53:12Z</dcterms:created>
  <dcterms:modified xsi:type="dcterms:W3CDTF">2022-12-07T19:36:26Z</dcterms:modified>
</cp:coreProperties>
</file>