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504" r:id="rId3"/>
    <p:sldId id="489" r:id="rId4"/>
    <p:sldId id="494" r:id="rId5"/>
    <p:sldId id="507" r:id="rId6"/>
    <p:sldId id="508" r:id="rId7"/>
    <p:sldId id="519" r:id="rId8"/>
    <p:sldId id="509" r:id="rId9"/>
    <p:sldId id="510" r:id="rId10"/>
    <p:sldId id="520" r:id="rId11"/>
    <p:sldId id="517" r:id="rId12"/>
    <p:sldId id="513" r:id="rId13"/>
    <p:sldId id="515" r:id="rId14"/>
    <p:sldId id="516" r:id="rId15"/>
    <p:sldId id="518" r:id="rId16"/>
    <p:sldId id="514" r:id="rId17"/>
    <p:sldId id="491" r:id="rId18"/>
    <p:sldId id="291" r:id="rId19"/>
    <p:sldId id="505" r:id="rId20"/>
    <p:sldId id="502" r:id="rId21"/>
    <p:sldId id="499" r:id="rId22"/>
    <p:sldId id="506" r:id="rId23"/>
    <p:sldId id="49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407"/>
    <p:restoredTop sz="86356"/>
  </p:normalViewPr>
  <p:slideViewPr>
    <p:cSldViewPr snapToGrid="0" snapToObjects="1">
      <p:cViewPr>
        <p:scale>
          <a:sx n="100" d="100"/>
          <a:sy n="100" d="100"/>
        </p:scale>
        <p:origin x="360" y="-24"/>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6DBE81-BEB9-B244-AE3A-AC89FAB510A8}" type="datetimeFigureOut">
              <a:rPr lang="en-US" smtClean="0"/>
              <a:t>11/30/22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3CCCFC-0C7E-AB40-B625-951FD2C78B0C}" type="slidenum">
              <a:rPr lang="en-US" smtClean="0"/>
              <a:t>‹#›</a:t>
            </a:fld>
            <a:endParaRPr lang="en-US" dirty="0"/>
          </a:p>
        </p:txBody>
      </p:sp>
    </p:spTree>
    <p:extLst>
      <p:ext uri="{BB962C8B-B14F-4D97-AF65-F5344CB8AC3E}">
        <p14:creationId xmlns:p14="http://schemas.microsoft.com/office/powerpoint/2010/main" val="1419118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Short &amp; long term understory plant community and natural forest recovery in 4 of the 2020 wildfires</a:t>
            </a:r>
          </a:p>
        </p:txBody>
      </p:sp>
      <p:sp>
        <p:nvSpPr>
          <p:cNvPr id="4" name="Slide Number Placeholder 3"/>
          <p:cNvSpPr>
            <a:spLocks noGrp="1"/>
          </p:cNvSpPr>
          <p:nvPr>
            <p:ph type="sldNum" sz="quarter" idx="5"/>
          </p:nvPr>
        </p:nvSpPr>
        <p:spPr/>
        <p:txBody>
          <a:bodyPr/>
          <a:lstStyle/>
          <a:p>
            <a:fld id="{9F3CCCFC-0C7E-AB40-B625-951FD2C78B0C}" type="slidenum">
              <a:rPr lang="en-US" smtClean="0"/>
              <a:t>1</a:t>
            </a:fld>
            <a:endParaRPr lang="en-US" dirty="0"/>
          </a:p>
        </p:txBody>
      </p:sp>
    </p:spTree>
    <p:extLst>
      <p:ext uri="{BB962C8B-B14F-4D97-AF65-F5344CB8AC3E}">
        <p14:creationId xmlns:p14="http://schemas.microsoft.com/office/powerpoint/2010/main" val="3214080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LM PIPO plots – generally saw a decline in presence of germination in some plots between 2021 and 2022.  </a:t>
            </a:r>
          </a:p>
          <a:p>
            <a:endParaRPr lang="en-US" dirty="0"/>
          </a:p>
          <a:p>
            <a:r>
              <a:rPr lang="en-US" dirty="0" err="1"/>
              <a:t>Calwood</a:t>
            </a:r>
            <a:r>
              <a:rPr lang="en-US" dirty="0"/>
              <a:t> – 17% of plots saw no germ, which increased to 50% in 2022</a:t>
            </a:r>
          </a:p>
          <a:p>
            <a:endParaRPr lang="en-US" dirty="0"/>
          </a:p>
          <a:p>
            <a:r>
              <a:rPr lang="en-US" dirty="0"/>
              <a:t>Cameron Peak – all of plots in 2021 had some germ, in 2022 63% of plots had no germ with the addition of some new plots. </a:t>
            </a:r>
          </a:p>
        </p:txBody>
      </p:sp>
      <p:sp>
        <p:nvSpPr>
          <p:cNvPr id="4" name="Slide Number Placeholder 3"/>
          <p:cNvSpPr>
            <a:spLocks noGrp="1"/>
          </p:cNvSpPr>
          <p:nvPr>
            <p:ph type="sldNum" sz="quarter" idx="5"/>
          </p:nvPr>
        </p:nvSpPr>
        <p:spPr/>
        <p:txBody>
          <a:bodyPr/>
          <a:lstStyle/>
          <a:p>
            <a:fld id="{9F3CCCFC-0C7E-AB40-B625-951FD2C78B0C}" type="slidenum">
              <a:rPr lang="en-US" smtClean="0"/>
              <a:t>13</a:t>
            </a:fld>
            <a:endParaRPr lang="en-US" dirty="0"/>
          </a:p>
        </p:txBody>
      </p:sp>
    </p:spTree>
    <p:extLst>
      <p:ext uri="{BB962C8B-B14F-4D97-AF65-F5344CB8AC3E}">
        <p14:creationId xmlns:p14="http://schemas.microsoft.com/office/powerpoint/2010/main" val="3222885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LM – PICO – as expected, all plots had some germination by 2022</a:t>
            </a:r>
          </a:p>
          <a:p>
            <a:endParaRPr lang="en-US" dirty="0"/>
          </a:p>
          <a:p>
            <a:r>
              <a:rPr lang="en-US" dirty="0"/>
              <a:t>CP – saw germination in all plots in 2021 and 2022</a:t>
            </a:r>
          </a:p>
          <a:p>
            <a:r>
              <a:rPr lang="en-US" dirty="0"/>
              <a:t>Mullen – some plots with no germ in 2021 but in 2022 all plots had some germination</a:t>
            </a:r>
          </a:p>
        </p:txBody>
      </p:sp>
      <p:sp>
        <p:nvSpPr>
          <p:cNvPr id="4" name="Slide Number Placeholder 3"/>
          <p:cNvSpPr>
            <a:spLocks noGrp="1"/>
          </p:cNvSpPr>
          <p:nvPr>
            <p:ph type="sldNum" sz="quarter" idx="5"/>
          </p:nvPr>
        </p:nvSpPr>
        <p:spPr/>
        <p:txBody>
          <a:bodyPr/>
          <a:lstStyle/>
          <a:p>
            <a:fld id="{9F3CCCFC-0C7E-AB40-B625-951FD2C78B0C}" type="slidenum">
              <a:rPr lang="en-US" smtClean="0"/>
              <a:t>14</a:t>
            </a:fld>
            <a:endParaRPr lang="en-US" dirty="0"/>
          </a:p>
        </p:txBody>
      </p:sp>
    </p:spTree>
    <p:extLst>
      <p:ext uri="{BB962C8B-B14F-4D97-AF65-F5344CB8AC3E}">
        <p14:creationId xmlns:p14="http://schemas.microsoft.com/office/powerpoint/2010/main" val="3197618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LM SF – germination is occurring at some level</a:t>
            </a:r>
          </a:p>
          <a:p>
            <a:endParaRPr lang="en-US" dirty="0"/>
          </a:p>
          <a:p>
            <a:r>
              <a:rPr lang="en-US" dirty="0"/>
              <a:t>CP: 2021 40% of plots had no germ, in 2022 all plots had some germ</a:t>
            </a:r>
          </a:p>
          <a:p>
            <a:r>
              <a:rPr lang="en-US" dirty="0"/>
              <a:t>Mullen – 20% of plots had no germ in either 2021 or 2022</a:t>
            </a:r>
          </a:p>
        </p:txBody>
      </p:sp>
      <p:sp>
        <p:nvSpPr>
          <p:cNvPr id="4" name="Slide Number Placeholder 3"/>
          <p:cNvSpPr>
            <a:spLocks noGrp="1"/>
          </p:cNvSpPr>
          <p:nvPr>
            <p:ph type="sldNum" sz="quarter" idx="5"/>
          </p:nvPr>
        </p:nvSpPr>
        <p:spPr/>
        <p:txBody>
          <a:bodyPr/>
          <a:lstStyle/>
          <a:p>
            <a:fld id="{9F3CCCFC-0C7E-AB40-B625-951FD2C78B0C}" type="slidenum">
              <a:rPr lang="en-US" smtClean="0"/>
              <a:t>15</a:t>
            </a:fld>
            <a:endParaRPr lang="en-US" dirty="0"/>
          </a:p>
        </p:txBody>
      </p:sp>
    </p:spTree>
    <p:extLst>
      <p:ext uri="{BB962C8B-B14F-4D97-AF65-F5344CB8AC3E}">
        <p14:creationId xmlns:p14="http://schemas.microsoft.com/office/powerpoint/2010/main" val="926895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high severity burn plots saw less conifer </a:t>
            </a:r>
            <a:r>
              <a:rPr lang="en-US" dirty="0" err="1"/>
              <a:t>germation</a:t>
            </a:r>
            <a:r>
              <a:rPr lang="en-US" dirty="0"/>
              <a:t>, particularly in ponderosa and subalpine forest types</a:t>
            </a:r>
          </a:p>
          <a:p>
            <a:endParaRPr lang="en-US" dirty="0"/>
          </a:p>
          <a:p>
            <a:r>
              <a:rPr lang="en-US" dirty="0" err="1"/>
              <a:t>Calwood</a:t>
            </a:r>
            <a:r>
              <a:rPr lang="en-US" dirty="0"/>
              <a:t> – PIPO – 2021 100% of plots had no germ, but in 2022 we found some germination in half of our plots; </a:t>
            </a:r>
          </a:p>
          <a:p>
            <a:r>
              <a:rPr lang="en-US" dirty="0"/>
              <a:t>Likewise, CP Fire – PIPO – in 2021 83% of plots had not germination. In 2021 we added an additional 5 plots to our existing plots and only 1/3 of plots had no germination. So 2022 saw some additional germination.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ET SF – as mentioned, we saw no germ in these plots in either 2021 or 2022 – may be a candidate area for planting, further monitoring in these areas critical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Mullen SF – consistently saw that over 2/3 of our plots had no germination in either year.  We know that subalpine forests take a long time to recover, so this could just be indicative of differences in forest type post-fire recovery. may be a candidate area for planting, further monitoring in these areas critical</a:t>
            </a:r>
          </a:p>
          <a:p>
            <a:endParaRPr lang="en-US" dirty="0"/>
          </a:p>
        </p:txBody>
      </p:sp>
      <p:sp>
        <p:nvSpPr>
          <p:cNvPr id="4" name="Slide Number Placeholder 3"/>
          <p:cNvSpPr>
            <a:spLocks noGrp="1"/>
          </p:cNvSpPr>
          <p:nvPr>
            <p:ph type="sldNum" sz="quarter" idx="5"/>
          </p:nvPr>
        </p:nvSpPr>
        <p:spPr/>
        <p:txBody>
          <a:bodyPr/>
          <a:lstStyle/>
          <a:p>
            <a:fld id="{9F3CCCFC-0C7E-AB40-B625-951FD2C78B0C}" type="slidenum">
              <a:rPr lang="en-US" smtClean="0"/>
              <a:t>16</a:t>
            </a:fld>
            <a:endParaRPr lang="en-US" dirty="0"/>
          </a:p>
        </p:txBody>
      </p:sp>
    </p:spTree>
    <p:extLst>
      <p:ext uri="{BB962C8B-B14F-4D97-AF65-F5344CB8AC3E}">
        <p14:creationId xmlns:p14="http://schemas.microsoft.com/office/powerpoint/2010/main" val="3435514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Implemented by Camille and I; Planting sites equally cover ponderosa, mixed conifer, lodgepole and spruce fir vegetation types</a:t>
            </a:r>
          </a:p>
        </p:txBody>
      </p:sp>
      <p:sp>
        <p:nvSpPr>
          <p:cNvPr id="4" name="Slide Number Placeholder 3"/>
          <p:cNvSpPr>
            <a:spLocks noGrp="1"/>
          </p:cNvSpPr>
          <p:nvPr>
            <p:ph type="sldNum" sz="quarter" idx="5"/>
          </p:nvPr>
        </p:nvSpPr>
        <p:spPr/>
        <p:txBody>
          <a:bodyPr/>
          <a:lstStyle/>
          <a:p>
            <a:fld id="{9F3CCCFC-0C7E-AB40-B625-951FD2C78B0C}" type="slidenum">
              <a:rPr lang="en-US" smtClean="0"/>
              <a:t>19</a:t>
            </a:fld>
            <a:endParaRPr lang="en-US" dirty="0"/>
          </a:p>
        </p:txBody>
      </p:sp>
    </p:spTree>
    <p:extLst>
      <p:ext uri="{BB962C8B-B14F-4D97-AF65-F5344CB8AC3E}">
        <p14:creationId xmlns:p14="http://schemas.microsoft.com/office/powerpoint/2010/main" val="2724302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Nealry</a:t>
            </a:r>
            <a:r>
              <a:rPr lang="en-US" dirty="0"/>
              <a:t> 120 plots</a:t>
            </a:r>
          </a:p>
        </p:txBody>
      </p:sp>
      <p:sp>
        <p:nvSpPr>
          <p:cNvPr id="4" name="Slide Number Placeholder 3"/>
          <p:cNvSpPr>
            <a:spLocks noGrp="1"/>
          </p:cNvSpPr>
          <p:nvPr>
            <p:ph type="sldNum" sz="quarter" idx="5"/>
          </p:nvPr>
        </p:nvSpPr>
        <p:spPr/>
        <p:txBody>
          <a:bodyPr/>
          <a:lstStyle/>
          <a:p>
            <a:fld id="{9F3CCCFC-0C7E-AB40-B625-951FD2C78B0C}" type="slidenum">
              <a:rPr lang="en-US" smtClean="0"/>
              <a:t>2</a:t>
            </a:fld>
            <a:endParaRPr lang="en-US" dirty="0"/>
          </a:p>
        </p:txBody>
      </p:sp>
    </p:spTree>
    <p:extLst>
      <p:ext uri="{BB962C8B-B14F-4D97-AF65-F5344CB8AC3E}">
        <p14:creationId xmlns:p14="http://schemas.microsoft.com/office/powerpoint/2010/main" val="4046873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 axis – </a:t>
            </a:r>
            <a:r>
              <a:rPr lang="en-US" dirty="0" err="1"/>
              <a:t>germinants</a:t>
            </a:r>
            <a:r>
              <a:rPr lang="en-US" dirty="0"/>
              <a:t>/ac</a:t>
            </a:r>
          </a:p>
          <a:p>
            <a:r>
              <a:rPr lang="en-US" dirty="0"/>
              <a:t>Y axis – species by forest type</a:t>
            </a:r>
          </a:p>
          <a:p>
            <a:r>
              <a:rPr lang="en-US" dirty="0"/>
              <a:t>Split up by fire severity and year sampled</a:t>
            </a:r>
          </a:p>
          <a:p>
            <a:r>
              <a:rPr lang="en-US" dirty="0"/>
              <a:t>2021- HS plots saw no germination, LM plots saw ~400 </a:t>
            </a:r>
            <a:r>
              <a:rPr lang="en-US" dirty="0" err="1"/>
              <a:t>germinants</a:t>
            </a:r>
            <a:r>
              <a:rPr lang="en-US" dirty="0"/>
              <a:t>/ac of PIPO</a:t>
            </a:r>
          </a:p>
          <a:p>
            <a:r>
              <a:rPr lang="en-US" dirty="0"/>
              <a:t>2022 – LM plots saw just over ~200 germ/ac of PIPO; HS plots saw some germ of PIPO and PSME</a:t>
            </a:r>
          </a:p>
        </p:txBody>
      </p:sp>
      <p:sp>
        <p:nvSpPr>
          <p:cNvPr id="4" name="Slide Number Placeholder 3"/>
          <p:cNvSpPr>
            <a:spLocks noGrp="1"/>
          </p:cNvSpPr>
          <p:nvPr>
            <p:ph type="sldNum" sz="quarter" idx="5"/>
          </p:nvPr>
        </p:nvSpPr>
        <p:spPr/>
        <p:txBody>
          <a:bodyPr/>
          <a:lstStyle/>
          <a:p>
            <a:fld id="{9F3CCCFC-0C7E-AB40-B625-951FD2C78B0C}" type="slidenum">
              <a:rPr lang="en-US" smtClean="0"/>
              <a:t>5</a:t>
            </a:fld>
            <a:endParaRPr lang="en-US" dirty="0"/>
          </a:p>
        </p:txBody>
      </p:sp>
    </p:spTree>
    <p:extLst>
      <p:ext uri="{BB962C8B-B14F-4D97-AF65-F5344CB8AC3E}">
        <p14:creationId xmlns:p14="http://schemas.microsoft.com/office/powerpoint/2010/main" val="3654733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CP Fire – sampled all forest types</a:t>
            </a:r>
          </a:p>
          <a:p>
            <a:r>
              <a:rPr lang="en-US" dirty="0"/>
              <a:t>2021 – HS – PIPO: very little PIPO regen; MC: very little PICO,  PIPO, POTR regen; PICO: 32,000 germ/ac PICO; SF: small amounts of PIPU </a:t>
            </a:r>
          </a:p>
          <a:p>
            <a:pPr marL="228600" indent="-228600">
              <a:buAutoNum type="arabicPlain" startAt="2022"/>
            </a:pPr>
            <a:r>
              <a:rPr lang="en-US" dirty="0"/>
              <a:t>- HS – PIPO: very little PIPO regen; MC: weren’t able to sample; PICO: saw a decline in PICO germ, some POTR germ; SF: little ABLA and UNK germ</a:t>
            </a:r>
          </a:p>
          <a:p>
            <a:pPr marL="228600" marR="0" lvl="0" indent="-228600" algn="l" defTabSz="914400" rtl="0" eaLnBrk="1" fontAlgn="auto" latinLnBrk="0" hangingPunct="1">
              <a:lnSpc>
                <a:spcPct val="100000"/>
              </a:lnSpc>
              <a:spcBef>
                <a:spcPts val="0"/>
              </a:spcBef>
              <a:spcAft>
                <a:spcPts val="0"/>
              </a:spcAft>
              <a:buClrTx/>
              <a:buSzTx/>
              <a:buFontTx/>
              <a:buAutoNum type="arabicPlain" startAt="2022"/>
              <a:tabLst/>
              <a:defRPr/>
            </a:pPr>
            <a:endParaRPr lang="en-US" dirty="0"/>
          </a:p>
        </p:txBody>
      </p:sp>
      <p:sp>
        <p:nvSpPr>
          <p:cNvPr id="4" name="Slide Number Placeholder 3"/>
          <p:cNvSpPr>
            <a:spLocks noGrp="1"/>
          </p:cNvSpPr>
          <p:nvPr>
            <p:ph type="sldNum" sz="quarter" idx="5"/>
          </p:nvPr>
        </p:nvSpPr>
        <p:spPr/>
        <p:txBody>
          <a:bodyPr/>
          <a:lstStyle/>
          <a:p>
            <a:fld id="{9F3CCCFC-0C7E-AB40-B625-951FD2C78B0C}" type="slidenum">
              <a:rPr lang="en-US" smtClean="0"/>
              <a:t>6</a:t>
            </a:fld>
            <a:endParaRPr lang="en-US" dirty="0"/>
          </a:p>
        </p:txBody>
      </p:sp>
    </p:spTree>
    <p:extLst>
      <p:ext uri="{BB962C8B-B14F-4D97-AF65-F5344CB8AC3E}">
        <p14:creationId xmlns:p14="http://schemas.microsoft.com/office/powerpoint/2010/main" val="611058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lain" startAt="2022"/>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lain" startAt="2022"/>
              <a:tabLst/>
              <a:defRPr/>
            </a:pPr>
            <a:r>
              <a:rPr lang="en-US" dirty="0"/>
              <a:t> 2021 – LM - PIPO: very little PIPO regen; MC: very little PICO,  PIPO, PSME germ; PICO: ~8000/germ/ac; SF: small amounts of ABLA, PIEN germ</a:t>
            </a:r>
          </a:p>
          <a:p>
            <a:pPr marL="228600" indent="-228600">
              <a:buAutoNum type="arabicPlain" startAt="2022"/>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lain" startAt="2022"/>
              <a:tabLst/>
              <a:defRPr/>
            </a:pPr>
            <a:r>
              <a:rPr lang="en-US" dirty="0"/>
              <a:t> 2022 – LM - PIPO: decline in PIPO regen; MC: weren’t able to sample; PICO: slight increase in PICO, some POTR; SF: same rates of germ for ALBA, but PIEN declined.</a:t>
            </a:r>
          </a:p>
          <a:p>
            <a:pPr marL="228600" indent="-228600">
              <a:buAutoNum type="arabicPlain" startAt="2022"/>
            </a:pPr>
            <a:endParaRPr lang="en-US" dirty="0"/>
          </a:p>
        </p:txBody>
      </p:sp>
      <p:sp>
        <p:nvSpPr>
          <p:cNvPr id="4" name="Slide Number Placeholder 3"/>
          <p:cNvSpPr>
            <a:spLocks noGrp="1"/>
          </p:cNvSpPr>
          <p:nvPr>
            <p:ph type="sldNum" sz="quarter" idx="5"/>
          </p:nvPr>
        </p:nvSpPr>
        <p:spPr/>
        <p:txBody>
          <a:bodyPr/>
          <a:lstStyle/>
          <a:p>
            <a:fld id="{9F3CCCFC-0C7E-AB40-B625-951FD2C78B0C}" type="slidenum">
              <a:rPr lang="en-US" smtClean="0"/>
              <a:t>7</a:t>
            </a:fld>
            <a:endParaRPr lang="en-US" dirty="0"/>
          </a:p>
        </p:txBody>
      </p:sp>
    </p:spTree>
    <p:extLst>
      <p:ext uri="{BB962C8B-B14F-4D97-AF65-F5344CB8AC3E}">
        <p14:creationId xmlns:p14="http://schemas.microsoft.com/office/powerpoint/2010/main" val="3512225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able to sample SF forest type in ET Fire</a:t>
            </a:r>
          </a:p>
          <a:p>
            <a:endParaRPr lang="en-US" dirty="0"/>
          </a:p>
          <a:p>
            <a:r>
              <a:rPr lang="en-US" dirty="0"/>
              <a:t>High severity plots saw zero regeneration in 2021 and 2022 </a:t>
            </a:r>
          </a:p>
          <a:p>
            <a:endParaRPr lang="en-US" dirty="0"/>
          </a:p>
          <a:p>
            <a:r>
              <a:rPr lang="en-US" dirty="0"/>
              <a:t>LM plots – 2021, &gt;1300 germ/ac of ABLA, which declined to 500 germ/ac in 2022.  PIEN germination was present in both 2021 and 2022, but declined by over half in 2022 from 2021 values.  PIPU germ was present in 2021 but none were recorded in 2022.  Small amount of lodgepole in the LM plots.  </a:t>
            </a:r>
          </a:p>
        </p:txBody>
      </p:sp>
      <p:sp>
        <p:nvSpPr>
          <p:cNvPr id="4" name="Slide Number Placeholder 3"/>
          <p:cNvSpPr>
            <a:spLocks noGrp="1"/>
          </p:cNvSpPr>
          <p:nvPr>
            <p:ph type="sldNum" sz="quarter" idx="5"/>
          </p:nvPr>
        </p:nvSpPr>
        <p:spPr/>
        <p:txBody>
          <a:bodyPr/>
          <a:lstStyle/>
          <a:p>
            <a:fld id="{9F3CCCFC-0C7E-AB40-B625-951FD2C78B0C}" type="slidenum">
              <a:rPr lang="en-US" smtClean="0"/>
              <a:t>8</a:t>
            </a:fld>
            <a:endParaRPr lang="en-US" dirty="0"/>
          </a:p>
        </p:txBody>
      </p:sp>
    </p:spTree>
    <p:extLst>
      <p:ext uri="{BB962C8B-B14F-4D97-AF65-F5344CB8AC3E}">
        <p14:creationId xmlns:p14="http://schemas.microsoft.com/office/powerpoint/2010/main" val="1522711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Mullen – sampled PICO and SF forest types</a:t>
            </a:r>
          </a:p>
          <a:p>
            <a:endParaRPr lang="en-US" dirty="0"/>
          </a:p>
          <a:p>
            <a:r>
              <a:rPr lang="en-US" dirty="0"/>
              <a:t> HS – PICO: large flush of PICO germ in 2021 which declined in 2022.  Also saw an increase in POTR sprouting in 2022. </a:t>
            </a:r>
          </a:p>
          <a:p>
            <a:endParaRPr lang="en-US" dirty="0"/>
          </a:p>
          <a:p>
            <a:r>
              <a:rPr lang="en-US" dirty="0"/>
              <a:t>SF: in 2021 has presence of ABLA and PICO germ, in 2022 saw a slight increase in ABLA germ, slight decrease in PICO germ, tiny amount of PIEN and POTR germ</a:t>
            </a:r>
          </a:p>
          <a:p>
            <a:endParaRPr lang="en-US" dirty="0"/>
          </a:p>
        </p:txBody>
      </p:sp>
      <p:sp>
        <p:nvSpPr>
          <p:cNvPr id="4" name="Slide Number Placeholder 3"/>
          <p:cNvSpPr>
            <a:spLocks noGrp="1"/>
          </p:cNvSpPr>
          <p:nvPr>
            <p:ph type="sldNum" sz="quarter" idx="5"/>
          </p:nvPr>
        </p:nvSpPr>
        <p:spPr/>
        <p:txBody>
          <a:bodyPr/>
          <a:lstStyle/>
          <a:p>
            <a:fld id="{9F3CCCFC-0C7E-AB40-B625-951FD2C78B0C}" type="slidenum">
              <a:rPr lang="en-US" smtClean="0"/>
              <a:t>9</a:t>
            </a:fld>
            <a:endParaRPr lang="en-US" dirty="0"/>
          </a:p>
        </p:txBody>
      </p:sp>
    </p:spTree>
    <p:extLst>
      <p:ext uri="{BB962C8B-B14F-4D97-AF65-F5344CB8AC3E}">
        <p14:creationId xmlns:p14="http://schemas.microsoft.com/office/powerpoint/2010/main" val="2895229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LM – PICO: 2021 small amounts of ABLA/PIEN germination with a larger amount of PICO germ, very small amount of PIPU germ.  </a:t>
            </a:r>
          </a:p>
          <a:p>
            <a:endParaRPr lang="en-US" dirty="0"/>
          </a:p>
          <a:p>
            <a:r>
              <a:rPr lang="en-US" dirty="0"/>
              <a:t>In 2022, lost some ABLA/PIEN, had a slight increase in PIPU and a huge flush of germ of PICO.   </a:t>
            </a:r>
          </a:p>
          <a:p>
            <a:endParaRPr lang="en-US" dirty="0"/>
          </a:p>
          <a:p>
            <a:r>
              <a:rPr lang="en-US" dirty="0"/>
              <a:t>SF: ABLA germ consistent between 2021 and 2022 and in 2022 saw some PIEN germ.</a:t>
            </a:r>
          </a:p>
        </p:txBody>
      </p:sp>
      <p:sp>
        <p:nvSpPr>
          <p:cNvPr id="4" name="Slide Number Placeholder 3"/>
          <p:cNvSpPr>
            <a:spLocks noGrp="1"/>
          </p:cNvSpPr>
          <p:nvPr>
            <p:ph type="sldNum" sz="quarter" idx="5"/>
          </p:nvPr>
        </p:nvSpPr>
        <p:spPr/>
        <p:txBody>
          <a:bodyPr/>
          <a:lstStyle/>
          <a:p>
            <a:fld id="{9F3CCCFC-0C7E-AB40-B625-951FD2C78B0C}" type="slidenum">
              <a:rPr lang="en-US" smtClean="0"/>
              <a:t>10</a:t>
            </a:fld>
            <a:endParaRPr lang="en-US" dirty="0"/>
          </a:p>
        </p:txBody>
      </p:sp>
    </p:spTree>
    <p:extLst>
      <p:ext uri="{BB962C8B-B14F-4D97-AF65-F5344CB8AC3E}">
        <p14:creationId xmlns:p14="http://schemas.microsoft.com/office/powerpoint/2010/main" val="2010026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HWY 125</a:t>
            </a:r>
          </a:p>
        </p:txBody>
      </p:sp>
      <p:sp>
        <p:nvSpPr>
          <p:cNvPr id="4" name="Slide Number Placeholder 3"/>
          <p:cNvSpPr>
            <a:spLocks noGrp="1"/>
          </p:cNvSpPr>
          <p:nvPr>
            <p:ph type="sldNum" sz="quarter" idx="5"/>
          </p:nvPr>
        </p:nvSpPr>
        <p:spPr/>
        <p:txBody>
          <a:bodyPr/>
          <a:lstStyle/>
          <a:p>
            <a:fld id="{9F3CCCFC-0C7E-AB40-B625-951FD2C78B0C}" type="slidenum">
              <a:rPr lang="en-US" smtClean="0"/>
              <a:t>11</a:t>
            </a:fld>
            <a:endParaRPr lang="en-US" dirty="0"/>
          </a:p>
        </p:txBody>
      </p:sp>
    </p:spTree>
    <p:extLst>
      <p:ext uri="{BB962C8B-B14F-4D97-AF65-F5344CB8AC3E}">
        <p14:creationId xmlns:p14="http://schemas.microsoft.com/office/powerpoint/2010/main" val="208503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6BDC4-51E8-924D-A029-57FF9D5DB6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5883CC-0FB0-764E-8B89-1F0360F2A6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31EF3B-4EF1-CA4E-8598-9DA7FD282BBC}"/>
              </a:ext>
            </a:extLst>
          </p:cNvPr>
          <p:cNvSpPr>
            <a:spLocks noGrp="1"/>
          </p:cNvSpPr>
          <p:nvPr>
            <p:ph type="dt" sz="half" idx="10"/>
          </p:nvPr>
        </p:nvSpPr>
        <p:spPr/>
        <p:txBody>
          <a:bodyPr/>
          <a:lstStyle/>
          <a:p>
            <a:fld id="{AB3307FD-18F8-3049-8CBC-B19228F6711B}" type="datetimeFigureOut">
              <a:rPr lang="en-US" smtClean="0"/>
              <a:t>11/30/22</a:t>
            </a:fld>
            <a:endParaRPr lang="en-US" dirty="0"/>
          </a:p>
        </p:txBody>
      </p:sp>
      <p:sp>
        <p:nvSpPr>
          <p:cNvPr id="5" name="Footer Placeholder 4">
            <a:extLst>
              <a:ext uri="{FF2B5EF4-FFF2-40B4-BE49-F238E27FC236}">
                <a16:creationId xmlns:a16="http://schemas.microsoft.com/office/drawing/2014/main" id="{933B818C-E85E-D44F-90E3-65CFF8745D0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532BFF7-925A-0F43-8573-D4119E568997}"/>
              </a:ext>
            </a:extLst>
          </p:cNvPr>
          <p:cNvSpPr>
            <a:spLocks noGrp="1"/>
          </p:cNvSpPr>
          <p:nvPr>
            <p:ph type="sldNum" sz="quarter" idx="12"/>
          </p:nvPr>
        </p:nvSpPr>
        <p:spPr/>
        <p:txBody>
          <a:bodyPr/>
          <a:lstStyle/>
          <a:p>
            <a:fld id="{8297E9B3-C9D2-6C44-8162-6DDAB3DA4811}" type="slidenum">
              <a:rPr lang="en-US" smtClean="0"/>
              <a:t>‹#›</a:t>
            </a:fld>
            <a:endParaRPr lang="en-US" dirty="0"/>
          </a:p>
        </p:txBody>
      </p:sp>
    </p:spTree>
    <p:extLst>
      <p:ext uri="{BB962C8B-B14F-4D97-AF65-F5344CB8AC3E}">
        <p14:creationId xmlns:p14="http://schemas.microsoft.com/office/powerpoint/2010/main" val="747007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CDFA4-A320-0D4D-9784-BFBCEA8707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20CCA2-CFE8-2B45-AB1B-00DF33F99E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687562-7989-6142-BDB1-A26655268255}"/>
              </a:ext>
            </a:extLst>
          </p:cNvPr>
          <p:cNvSpPr>
            <a:spLocks noGrp="1"/>
          </p:cNvSpPr>
          <p:nvPr>
            <p:ph type="dt" sz="half" idx="10"/>
          </p:nvPr>
        </p:nvSpPr>
        <p:spPr/>
        <p:txBody>
          <a:bodyPr/>
          <a:lstStyle/>
          <a:p>
            <a:fld id="{AB3307FD-18F8-3049-8CBC-B19228F6711B}" type="datetimeFigureOut">
              <a:rPr lang="en-US" smtClean="0"/>
              <a:t>11/30/22</a:t>
            </a:fld>
            <a:endParaRPr lang="en-US" dirty="0"/>
          </a:p>
        </p:txBody>
      </p:sp>
      <p:sp>
        <p:nvSpPr>
          <p:cNvPr id="5" name="Footer Placeholder 4">
            <a:extLst>
              <a:ext uri="{FF2B5EF4-FFF2-40B4-BE49-F238E27FC236}">
                <a16:creationId xmlns:a16="http://schemas.microsoft.com/office/drawing/2014/main" id="{EE099991-8362-8D41-A442-73A1FBF34F7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33456F-5E02-3843-A1E8-5F90CDBF1853}"/>
              </a:ext>
            </a:extLst>
          </p:cNvPr>
          <p:cNvSpPr>
            <a:spLocks noGrp="1"/>
          </p:cNvSpPr>
          <p:nvPr>
            <p:ph type="sldNum" sz="quarter" idx="12"/>
          </p:nvPr>
        </p:nvSpPr>
        <p:spPr/>
        <p:txBody>
          <a:bodyPr/>
          <a:lstStyle/>
          <a:p>
            <a:fld id="{8297E9B3-C9D2-6C44-8162-6DDAB3DA4811}" type="slidenum">
              <a:rPr lang="en-US" smtClean="0"/>
              <a:t>‹#›</a:t>
            </a:fld>
            <a:endParaRPr lang="en-US" dirty="0"/>
          </a:p>
        </p:txBody>
      </p:sp>
    </p:spTree>
    <p:extLst>
      <p:ext uri="{BB962C8B-B14F-4D97-AF65-F5344CB8AC3E}">
        <p14:creationId xmlns:p14="http://schemas.microsoft.com/office/powerpoint/2010/main" val="3836159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4E0925-A4EC-864F-A39C-D97993C3A74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B3C1D9-2BD2-424B-8B99-C6A56D0311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77A093-38D1-1045-BDD5-EFA94118F6A0}"/>
              </a:ext>
            </a:extLst>
          </p:cNvPr>
          <p:cNvSpPr>
            <a:spLocks noGrp="1"/>
          </p:cNvSpPr>
          <p:nvPr>
            <p:ph type="dt" sz="half" idx="10"/>
          </p:nvPr>
        </p:nvSpPr>
        <p:spPr/>
        <p:txBody>
          <a:bodyPr/>
          <a:lstStyle/>
          <a:p>
            <a:fld id="{AB3307FD-18F8-3049-8CBC-B19228F6711B}" type="datetimeFigureOut">
              <a:rPr lang="en-US" smtClean="0"/>
              <a:t>11/30/22</a:t>
            </a:fld>
            <a:endParaRPr lang="en-US" dirty="0"/>
          </a:p>
        </p:txBody>
      </p:sp>
      <p:sp>
        <p:nvSpPr>
          <p:cNvPr id="5" name="Footer Placeholder 4">
            <a:extLst>
              <a:ext uri="{FF2B5EF4-FFF2-40B4-BE49-F238E27FC236}">
                <a16:creationId xmlns:a16="http://schemas.microsoft.com/office/drawing/2014/main" id="{1BAA3397-4C81-C94C-A3B2-5907225170A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2A4341D-3FBE-8940-89A1-F57878A7394C}"/>
              </a:ext>
            </a:extLst>
          </p:cNvPr>
          <p:cNvSpPr>
            <a:spLocks noGrp="1"/>
          </p:cNvSpPr>
          <p:nvPr>
            <p:ph type="sldNum" sz="quarter" idx="12"/>
          </p:nvPr>
        </p:nvSpPr>
        <p:spPr/>
        <p:txBody>
          <a:bodyPr/>
          <a:lstStyle/>
          <a:p>
            <a:fld id="{8297E9B3-C9D2-6C44-8162-6DDAB3DA4811}" type="slidenum">
              <a:rPr lang="en-US" smtClean="0"/>
              <a:t>‹#›</a:t>
            </a:fld>
            <a:endParaRPr lang="en-US" dirty="0"/>
          </a:p>
        </p:txBody>
      </p:sp>
    </p:spTree>
    <p:extLst>
      <p:ext uri="{BB962C8B-B14F-4D97-AF65-F5344CB8AC3E}">
        <p14:creationId xmlns:p14="http://schemas.microsoft.com/office/powerpoint/2010/main" val="4232135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FC3BB-8F4A-0247-AAB7-BA5CCF53D0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CB6AE9-342E-DA49-BB6F-95DEE8DF55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B78555-4518-3541-9A7B-018DF56B89FC}"/>
              </a:ext>
            </a:extLst>
          </p:cNvPr>
          <p:cNvSpPr>
            <a:spLocks noGrp="1"/>
          </p:cNvSpPr>
          <p:nvPr>
            <p:ph type="dt" sz="half" idx="10"/>
          </p:nvPr>
        </p:nvSpPr>
        <p:spPr/>
        <p:txBody>
          <a:bodyPr/>
          <a:lstStyle/>
          <a:p>
            <a:fld id="{AB3307FD-18F8-3049-8CBC-B19228F6711B}" type="datetimeFigureOut">
              <a:rPr lang="en-US" smtClean="0"/>
              <a:t>11/30/22</a:t>
            </a:fld>
            <a:endParaRPr lang="en-US" dirty="0"/>
          </a:p>
        </p:txBody>
      </p:sp>
      <p:sp>
        <p:nvSpPr>
          <p:cNvPr id="5" name="Footer Placeholder 4">
            <a:extLst>
              <a:ext uri="{FF2B5EF4-FFF2-40B4-BE49-F238E27FC236}">
                <a16:creationId xmlns:a16="http://schemas.microsoft.com/office/drawing/2014/main" id="{A49C6723-765D-2F47-A4A4-9A0C72FBCDE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3C25CAD-A93B-4C47-8D61-B3DD29B64FB9}"/>
              </a:ext>
            </a:extLst>
          </p:cNvPr>
          <p:cNvSpPr>
            <a:spLocks noGrp="1"/>
          </p:cNvSpPr>
          <p:nvPr>
            <p:ph type="sldNum" sz="quarter" idx="12"/>
          </p:nvPr>
        </p:nvSpPr>
        <p:spPr/>
        <p:txBody>
          <a:bodyPr/>
          <a:lstStyle/>
          <a:p>
            <a:fld id="{8297E9B3-C9D2-6C44-8162-6DDAB3DA4811}" type="slidenum">
              <a:rPr lang="en-US" smtClean="0"/>
              <a:t>‹#›</a:t>
            </a:fld>
            <a:endParaRPr lang="en-US" dirty="0"/>
          </a:p>
        </p:txBody>
      </p:sp>
    </p:spTree>
    <p:extLst>
      <p:ext uri="{BB962C8B-B14F-4D97-AF65-F5344CB8AC3E}">
        <p14:creationId xmlns:p14="http://schemas.microsoft.com/office/powerpoint/2010/main" val="2396818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EA9F9-0290-D04B-A9F7-0292E3D986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632C6D-D23F-6043-A637-8A5496AF54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B61CDD-3C89-D343-A337-795B2B1D3462}"/>
              </a:ext>
            </a:extLst>
          </p:cNvPr>
          <p:cNvSpPr>
            <a:spLocks noGrp="1"/>
          </p:cNvSpPr>
          <p:nvPr>
            <p:ph type="dt" sz="half" idx="10"/>
          </p:nvPr>
        </p:nvSpPr>
        <p:spPr/>
        <p:txBody>
          <a:bodyPr/>
          <a:lstStyle/>
          <a:p>
            <a:fld id="{AB3307FD-18F8-3049-8CBC-B19228F6711B}" type="datetimeFigureOut">
              <a:rPr lang="en-US" smtClean="0"/>
              <a:t>11/30/22</a:t>
            </a:fld>
            <a:endParaRPr lang="en-US" dirty="0"/>
          </a:p>
        </p:txBody>
      </p:sp>
      <p:sp>
        <p:nvSpPr>
          <p:cNvPr id="5" name="Footer Placeholder 4">
            <a:extLst>
              <a:ext uri="{FF2B5EF4-FFF2-40B4-BE49-F238E27FC236}">
                <a16:creationId xmlns:a16="http://schemas.microsoft.com/office/drawing/2014/main" id="{5DF29234-327E-9344-970A-C3910F9AF3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9135738-CE76-7246-A64E-E4D93F24013E}"/>
              </a:ext>
            </a:extLst>
          </p:cNvPr>
          <p:cNvSpPr>
            <a:spLocks noGrp="1"/>
          </p:cNvSpPr>
          <p:nvPr>
            <p:ph type="sldNum" sz="quarter" idx="12"/>
          </p:nvPr>
        </p:nvSpPr>
        <p:spPr/>
        <p:txBody>
          <a:bodyPr/>
          <a:lstStyle/>
          <a:p>
            <a:fld id="{8297E9B3-C9D2-6C44-8162-6DDAB3DA4811}" type="slidenum">
              <a:rPr lang="en-US" smtClean="0"/>
              <a:t>‹#›</a:t>
            </a:fld>
            <a:endParaRPr lang="en-US" dirty="0"/>
          </a:p>
        </p:txBody>
      </p:sp>
    </p:spTree>
    <p:extLst>
      <p:ext uri="{BB962C8B-B14F-4D97-AF65-F5344CB8AC3E}">
        <p14:creationId xmlns:p14="http://schemas.microsoft.com/office/powerpoint/2010/main" val="2448288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9DE78-C107-1640-B357-8480AD8DA7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30F638-14AE-4647-8592-04BF053AA8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8135C4-7C15-0648-84DE-3FD6F4DCD3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03225F-535C-154E-AC8D-E00F6CD22355}"/>
              </a:ext>
            </a:extLst>
          </p:cNvPr>
          <p:cNvSpPr>
            <a:spLocks noGrp="1"/>
          </p:cNvSpPr>
          <p:nvPr>
            <p:ph type="dt" sz="half" idx="10"/>
          </p:nvPr>
        </p:nvSpPr>
        <p:spPr/>
        <p:txBody>
          <a:bodyPr/>
          <a:lstStyle/>
          <a:p>
            <a:fld id="{AB3307FD-18F8-3049-8CBC-B19228F6711B}" type="datetimeFigureOut">
              <a:rPr lang="en-US" smtClean="0"/>
              <a:t>11/30/22</a:t>
            </a:fld>
            <a:endParaRPr lang="en-US" dirty="0"/>
          </a:p>
        </p:txBody>
      </p:sp>
      <p:sp>
        <p:nvSpPr>
          <p:cNvPr id="6" name="Footer Placeholder 5">
            <a:extLst>
              <a:ext uri="{FF2B5EF4-FFF2-40B4-BE49-F238E27FC236}">
                <a16:creationId xmlns:a16="http://schemas.microsoft.com/office/drawing/2014/main" id="{E392DEED-6966-4249-8A8E-F48646E05DB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3990AD9-5C4F-1C4E-8BE5-AC6ADC471971}"/>
              </a:ext>
            </a:extLst>
          </p:cNvPr>
          <p:cNvSpPr>
            <a:spLocks noGrp="1"/>
          </p:cNvSpPr>
          <p:nvPr>
            <p:ph type="sldNum" sz="quarter" idx="12"/>
          </p:nvPr>
        </p:nvSpPr>
        <p:spPr/>
        <p:txBody>
          <a:bodyPr/>
          <a:lstStyle/>
          <a:p>
            <a:fld id="{8297E9B3-C9D2-6C44-8162-6DDAB3DA4811}" type="slidenum">
              <a:rPr lang="en-US" smtClean="0"/>
              <a:t>‹#›</a:t>
            </a:fld>
            <a:endParaRPr lang="en-US" dirty="0"/>
          </a:p>
        </p:txBody>
      </p:sp>
    </p:spTree>
    <p:extLst>
      <p:ext uri="{BB962C8B-B14F-4D97-AF65-F5344CB8AC3E}">
        <p14:creationId xmlns:p14="http://schemas.microsoft.com/office/powerpoint/2010/main" val="490697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F6DDA-6627-0A4A-B1F0-30722E2098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28E83C9-5F0F-E647-85BD-8C47A1558B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AD8DEB-AB48-034A-8912-A316F2A94D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409487-68D0-6048-9812-622D9494F7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FA45C3-986D-BF40-B8D7-8AB1D9D927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110F33-C09D-844D-BE9D-B37C8CC531C0}"/>
              </a:ext>
            </a:extLst>
          </p:cNvPr>
          <p:cNvSpPr>
            <a:spLocks noGrp="1"/>
          </p:cNvSpPr>
          <p:nvPr>
            <p:ph type="dt" sz="half" idx="10"/>
          </p:nvPr>
        </p:nvSpPr>
        <p:spPr/>
        <p:txBody>
          <a:bodyPr/>
          <a:lstStyle/>
          <a:p>
            <a:fld id="{AB3307FD-18F8-3049-8CBC-B19228F6711B}" type="datetimeFigureOut">
              <a:rPr lang="en-US" smtClean="0"/>
              <a:t>11/30/22</a:t>
            </a:fld>
            <a:endParaRPr lang="en-US" dirty="0"/>
          </a:p>
        </p:txBody>
      </p:sp>
      <p:sp>
        <p:nvSpPr>
          <p:cNvPr id="8" name="Footer Placeholder 7">
            <a:extLst>
              <a:ext uri="{FF2B5EF4-FFF2-40B4-BE49-F238E27FC236}">
                <a16:creationId xmlns:a16="http://schemas.microsoft.com/office/drawing/2014/main" id="{A1A66BE2-3CDC-5945-BCE3-336C70A44A5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29FFAB1-8CE8-F843-92A3-98B590D0ADE3}"/>
              </a:ext>
            </a:extLst>
          </p:cNvPr>
          <p:cNvSpPr>
            <a:spLocks noGrp="1"/>
          </p:cNvSpPr>
          <p:nvPr>
            <p:ph type="sldNum" sz="quarter" idx="12"/>
          </p:nvPr>
        </p:nvSpPr>
        <p:spPr/>
        <p:txBody>
          <a:bodyPr/>
          <a:lstStyle/>
          <a:p>
            <a:fld id="{8297E9B3-C9D2-6C44-8162-6DDAB3DA4811}" type="slidenum">
              <a:rPr lang="en-US" smtClean="0"/>
              <a:t>‹#›</a:t>
            </a:fld>
            <a:endParaRPr lang="en-US" dirty="0"/>
          </a:p>
        </p:txBody>
      </p:sp>
    </p:spTree>
    <p:extLst>
      <p:ext uri="{BB962C8B-B14F-4D97-AF65-F5344CB8AC3E}">
        <p14:creationId xmlns:p14="http://schemas.microsoft.com/office/powerpoint/2010/main" val="2718142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0F76C-D6AA-C24C-A5E1-C856FDCA7B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FD14AE-F124-A140-874C-D4637F872D78}"/>
              </a:ext>
            </a:extLst>
          </p:cNvPr>
          <p:cNvSpPr>
            <a:spLocks noGrp="1"/>
          </p:cNvSpPr>
          <p:nvPr>
            <p:ph type="dt" sz="half" idx="10"/>
          </p:nvPr>
        </p:nvSpPr>
        <p:spPr/>
        <p:txBody>
          <a:bodyPr/>
          <a:lstStyle/>
          <a:p>
            <a:fld id="{AB3307FD-18F8-3049-8CBC-B19228F6711B}" type="datetimeFigureOut">
              <a:rPr lang="en-US" smtClean="0"/>
              <a:t>11/30/22</a:t>
            </a:fld>
            <a:endParaRPr lang="en-US" dirty="0"/>
          </a:p>
        </p:txBody>
      </p:sp>
      <p:sp>
        <p:nvSpPr>
          <p:cNvPr id="4" name="Footer Placeholder 3">
            <a:extLst>
              <a:ext uri="{FF2B5EF4-FFF2-40B4-BE49-F238E27FC236}">
                <a16:creationId xmlns:a16="http://schemas.microsoft.com/office/drawing/2014/main" id="{B270AC06-F65A-1A45-A623-9DA440E6DC2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E17F635-4327-9C4D-A578-3F6B9164636D}"/>
              </a:ext>
            </a:extLst>
          </p:cNvPr>
          <p:cNvSpPr>
            <a:spLocks noGrp="1"/>
          </p:cNvSpPr>
          <p:nvPr>
            <p:ph type="sldNum" sz="quarter" idx="12"/>
          </p:nvPr>
        </p:nvSpPr>
        <p:spPr/>
        <p:txBody>
          <a:bodyPr/>
          <a:lstStyle/>
          <a:p>
            <a:fld id="{8297E9B3-C9D2-6C44-8162-6DDAB3DA4811}" type="slidenum">
              <a:rPr lang="en-US" smtClean="0"/>
              <a:t>‹#›</a:t>
            </a:fld>
            <a:endParaRPr lang="en-US" dirty="0"/>
          </a:p>
        </p:txBody>
      </p:sp>
    </p:spTree>
    <p:extLst>
      <p:ext uri="{BB962C8B-B14F-4D97-AF65-F5344CB8AC3E}">
        <p14:creationId xmlns:p14="http://schemas.microsoft.com/office/powerpoint/2010/main" val="918493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81346D-EE90-224F-B8FD-B3A7E6E24505}"/>
              </a:ext>
            </a:extLst>
          </p:cNvPr>
          <p:cNvSpPr>
            <a:spLocks noGrp="1"/>
          </p:cNvSpPr>
          <p:nvPr>
            <p:ph type="dt" sz="half" idx="10"/>
          </p:nvPr>
        </p:nvSpPr>
        <p:spPr/>
        <p:txBody>
          <a:bodyPr/>
          <a:lstStyle/>
          <a:p>
            <a:fld id="{AB3307FD-18F8-3049-8CBC-B19228F6711B}" type="datetimeFigureOut">
              <a:rPr lang="en-US" smtClean="0"/>
              <a:t>11/30/22</a:t>
            </a:fld>
            <a:endParaRPr lang="en-US" dirty="0"/>
          </a:p>
        </p:txBody>
      </p:sp>
      <p:sp>
        <p:nvSpPr>
          <p:cNvPr id="3" name="Footer Placeholder 2">
            <a:extLst>
              <a:ext uri="{FF2B5EF4-FFF2-40B4-BE49-F238E27FC236}">
                <a16:creationId xmlns:a16="http://schemas.microsoft.com/office/drawing/2014/main" id="{7FEF38A7-E7F3-774D-9B39-A70AB340583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A945742-038D-1043-B07A-BB15703F373F}"/>
              </a:ext>
            </a:extLst>
          </p:cNvPr>
          <p:cNvSpPr>
            <a:spLocks noGrp="1"/>
          </p:cNvSpPr>
          <p:nvPr>
            <p:ph type="sldNum" sz="quarter" idx="12"/>
          </p:nvPr>
        </p:nvSpPr>
        <p:spPr/>
        <p:txBody>
          <a:bodyPr/>
          <a:lstStyle/>
          <a:p>
            <a:fld id="{8297E9B3-C9D2-6C44-8162-6DDAB3DA4811}" type="slidenum">
              <a:rPr lang="en-US" smtClean="0"/>
              <a:t>‹#›</a:t>
            </a:fld>
            <a:endParaRPr lang="en-US" dirty="0"/>
          </a:p>
        </p:txBody>
      </p:sp>
    </p:spTree>
    <p:extLst>
      <p:ext uri="{BB962C8B-B14F-4D97-AF65-F5344CB8AC3E}">
        <p14:creationId xmlns:p14="http://schemas.microsoft.com/office/powerpoint/2010/main" val="2047196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1FD3E-DE03-E04B-A006-7E02250049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FD7022-E816-F740-A794-FF57639CF6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8E4833-C143-654F-A486-CF7243E7C8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BB1C87-829A-0048-8D57-CB7C74C66F88}"/>
              </a:ext>
            </a:extLst>
          </p:cNvPr>
          <p:cNvSpPr>
            <a:spLocks noGrp="1"/>
          </p:cNvSpPr>
          <p:nvPr>
            <p:ph type="dt" sz="half" idx="10"/>
          </p:nvPr>
        </p:nvSpPr>
        <p:spPr/>
        <p:txBody>
          <a:bodyPr/>
          <a:lstStyle/>
          <a:p>
            <a:fld id="{AB3307FD-18F8-3049-8CBC-B19228F6711B}" type="datetimeFigureOut">
              <a:rPr lang="en-US" smtClean="0"/>
              <a:t>11/30/22</a:t>
            </a:fld>
            <a:endParaRPr lang="en-US" dirty="0"/>
          </a:p>
        </p:txBody>
      </p:sp>
      <p:sp>
        <p:nvSpPr>
          <p:cNvPr id="6" name="Footer Placeholder 5">
            <a:extLst>
              <a:ext uri="{FF2B5EF4-FFF2-40B4-BE49-F238E27FC236}">
                <a16:creationId xmlns:a16="http://schemas.microsoft.com/office/drawing/2014/main" id="{7D1E6D1F-C2F1-7745-BA26-D6D4C55DB54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F5213ED-8BCB-7D4D-8475-9468EA7664E1}"/>
              </a:ext>
            </a:extLst>
          </p:cNvPr>
          <p:cNvSpPr>
            <a:spLocks noGrp="1"/>
          </p:cNvSpPr>
          <p:nvPr>
            <p:ph type="sldNum" sz="quarter" idx="12"/>
          </p:nvPr>
        </p:nvSpPr>
        <p:spPr/>
        <p:txBody>
          <a:bodyPr/>
          <a:lstStyle/>
          <a:p>
            <a:fld id="{8297E9B3-C9D2-6C44-8162-6DDAB3DA4811}" type="slidenum">
              <a:rPr lang="en-US" smtClean="0"/>
              <a:t>‹#›</a:t>
            </a:fld>
            <a:endParaRPr lang="en-US" dirty="0"/>
          </a:p>
        </p:txBody>
      </p:sp>
    </p:spTree>
    <p:extLst>
      <p:ext uri="{BB962C8B-B14F-4D97-AF65-F5344CB8AC3E}">
        <p14:creationId xmlns:p14="http://schemas.microsoft.com/office/powerpoint/2010/main" val="2777735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C487D-8BF0-A547-AE00-46985D2C7A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1DF063-E677-534C-840F-F2AA909EAC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3D86D67-16EF-1249-B008-5135049865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D8EE57-2CF7-894E-ADEC-0B0C1BAD359F}"/>
              </a:ext>
            </a:extLst>
          </p:cNvPr>
          <p:cNvSpPr>
            <a:spLocks noGrp="1"/>
          </p:cNvSpPr>
          <p:nvPr>
            <p:ph type="dt" sz="half" idx="10"/>
          </p:nvPr>
        </p:nvSpPr>
        <p:spPr/>
        <p:txBody>
          <a:bodyPr/>
          <a:lstStyle/>
          <a:p>
            <a:fld id="{AB3307FD-18F8-3049-8CBC-B19228F6711B}" type="datetimeFigureOut">
              <a:rPr lang="en-US" smtClean="0"/>
              <a:t>11/30/22</a:t>
            </a:fld>
            <a:endParaRPr lang="en-US" dirty="0"/>
          </a:p>
        </p:txBody>
      </p:sp>
      <p:sp>
        <p:nvSpPr>
          <p:cNvPr id="6" name="Footer Placeholder 5">
            <a:extLst>
              <a:ext uri="{FF2B5EF4-FFF2-40B4-BE49-F238E27FC236}">
                <a16:creationId xmlns:a16="http://schemas.microsoft.com/office/drawing/2014/main" id="{5F6AE688-0A10-DC4F-8959-5696E1D827C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22E1F18-6185-324E-8AE8-445B9F979A70}"/>
              </a:ext>
            </a:extLst>
          </p:cNvPr>
          <p:cNvSpPr>
            <a:spLocks noGrp="1"/>
          </p:cNvSpPr>
          <p:nvPr>
            <p:ph type="sldNum" sz="quarter" idx="12"/>
          </p:nvPr>
        </p:nvSpPr>
        <p:spPr/>
        <p:txBody>
          <a:bodyPr/>
          <a:lstStyle/>
          <a:p>
            <a:fld id="{8297E9B3-C9D2-6C44-8162-6DDAB3DA4811}" type="slidenum">
              <a:rPr lang="en-US" smtClean="0"/>
              <a:t>‹#›</a:t>
            </a:fld>
            <a:endParaRPr lang="en-US" dirty="0"/>
          </a:p>
        </p:txBody>
      </p:sp>
    </p:spTree>
    <p:extLst>
      <p:ext uri="{BB962C8B-B14F-4D97-AF65-F5344CB8AC3E}">
        <p14:creationId xmlns:p14="http://schemas.microsoft.com/office/powerpoint/2010/main" val="1398153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9EC20F-9470-234E-8732-AEC5CB4000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F84F09-AF04-0E40-B4CA-7A527F2F91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CA101C-5975-8D4D-8599-E00F841B75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3307FD-18F8-3049-8CBC-B19228F6711B}" type="datetimeFigureOut">
              <a:rPr lang="en-US" smtClean="0"/>
              <a:t>11/30/22</a:t>
            </a:fld>
            <a:endParaRPr lang="en-US" dirty="0"/>
          </a:p>
        </p:txBody>
      </p:sp>
      <p:sp>
        <p:nvSpPr>
          <p:cNvPr id="5" name="Footer Placeholder 4">
            <a:extLst>
              <a:ext uri="{FF2B5EF4-FFF2-40B4-BE49-F238E27FC236}">
                <a16:creationId xmlns:a16="http://schemas.microsoft.com/office/drawing/2014/main" id="{34519B19-29DA-DC45-A693-9B7AC0DCFF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3CC296-DD91-E24F-9E8A-A2B89C5C4B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97E9B3-C9D2-6C44-8162-6DDAB3DA4811}" type="slidenum">
              <a:rPr lang="en-US" smtClean="0"/>
              <a:t>‹#›</a:t>
            </a:fld>
            <a:endParaRPr lang="en-US" dirty="0"/>
          </a:p>
        </p:txBody>
      </p:sp>
    </p:spTree>
    <p:extLst>
      <p:ext uri="{BB962C8B-B14F-4D97-AF65-F5344CB8AC3E}">
        <p14:creationId xmlns:p14="http://schemas.microsoft.com/office/powerpoint/2010/main" val="1714240854"/>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8.tiff"/><Relationship Id="rId4" Type="http://schemas.openxmlformats.org/officeDocument/2006/relationships/image" Target="../media/image17.tiff"/></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50E17B-FA06-B94D-8339-17E95D2B7C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50454"/>
            <a:ext cx="12206400" cy="9154800"/>
          </a:xfrm>
          <a:prstGeom prst="rect">
            <a:avLst/>
          </a:prstGeom>
        </p:spPr>
      </p:pic>
      <p:sp>
        <p:nvSpPr>
          <p:cNvPr id="10" name="Rounded Rectangle 9">
            <a:extLst>
              <a:ext uri="{FF2B5EF4-FFF2-40B4-BE49-F238E27FC236}">
                <a16:creationId xmlns:a16="http://schemas.microsoft.com/office/drawing/2014/main" id="{8BADE7C8-67DB-E14E-B684-4446B36312EC}"/>
              </a:ext>
            </a:extLst>
          </p:cNvPr>
          <p:cNvSpPr/>
          <p:nvPr/>
        </p:nvSpPr>
        <p:spPr>
          <a:xfrm>
            <a:off x="716559" y="5167596"/>
            <a:ext cx="6396566" cy="1451753"/>
          </a:xfrm>
          <a:prstGeom prst="roundRect">
            <a:avLst/>
          </a:prstGeom>
          <a:solidFill>
            <a:schemeClr val="tx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Marin Chambers,  Kevin Barrett, Camille Stevens-</a:t>
            </a:r>
            <a:r>
              <a:rPr lang="en-US" sz="2400" b="1" dirty="0" err="1">
                <a:solidFill>
                  <a:schemeClr val="bg1"/>
                </a:solidFill>
              </a:rPr>
              <a:t>Rumann</a:t>
            </a:r>
            <a:endParaRPr lang="en-US" sz="2400" b="1" dirty="0">
              <a:solidFill>
                <a:schemeClr val="bg1"/>
              </a:solidFill>
            </a:endParaRPr>
          </a:p>
          <a:p>
            <a:pPr algn="ctr"/>
            <a:r>
              <a:rPr lang="en-US" sz="2400" b="1" dirty="0">
                <a:solidFill>
                  <a:schemeClr val="bg1"/>
                </a:solidFill>
              </a:rPr>
              <a:t>December 7, 2022</a:t>
            </a:r>
          </a:p>
        </p:txBody>
      </p:sp>
      <p:sp>
        <p:nvSpPr>
          <p:cNvPr id="4" name="Rounded Rectangle 3">
            <a:extLst>
              <a:ext uri="{FF2B5EF4-FFF2-40B4-BE49-F238E27FC236}">
                <a16:creationId xmlns:a16="http://schemas.microsoft.com/office/drawing/2014/main" id="{963CA223-5B9D-9B43-8DA8-AA7D92F40840}"/>
              </a:ext>
            </a:extLst>
          </p:cNvPr>
          <p:cNvSpPr/>
          <p:nvPr/>
        </p:nvSpPr>
        <p:spPr>
          <a:xfrm>
            <a:off x="561282" y="-106680"/>
            <a:ext cx="11069436" cy="3368040"/>
          </a:xfrm>
          <a:prstGeom prst="roundRect">
            <a:avLst/>
          </a:prstGeom>
          <a:solidFill>
            <a:schemeClr val="tx1">
              <a:lumMod val="8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0000"/>
                </a:solidFill>
                <a:effectLst/>
              </a:rPr>
              <a:t>Early-stage seedling regeneration in four 2020 Colorado wildfires across multiple forest types</a:t>
            </a:r>
            <a:endParaRPr lang="en-US" sz="3600" b="1" dirty="0">
              <a:solidFill>
                <a:schemeClr val="bg1"/>
              </a:solidFill>
            </a:endParaRPr>
          </a:p>
        </p:txBody>
      </p:sp>
      <p:pic>
        <p:nvPicPr>
          <p:cNvPr id="5" name="Picture 4">
            <a:extLst>
              <a:ext uri="{FF2B5EF4-FFF2-40B4-BE49-F238E27FC236}">
                <a16:creationId xmlns:a16="http://schemas.microsoft.com/office/drawing/2014/main" id="{BE01BCFC-4745-0C4A-B867-A38A3C7B90C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40707" y="5190972"/>
            <a:ext cx="4190012" cy="1405003"/>
          </a:xfrm>
          <a:prstGeom prst="rect">
            <a:avLst/>
          </a:prstGeom>
        </p:spPr>
      </p:pic>
    </p:spTree>
    <p:extLst>
      <p:ext uri="{BB962C8B-B14F-4D97-AF65-F5344CB8AC3E}">
        <p14:creationId xmlns:p14="http://schemas.microsoft.com/office/powerpoint/2010/main" val="1657488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5443C8-E085-0148-9801-E2014A99C3CB}"/>
              </a:ext>
            </a:extLst>
          </p:cNvPr>
          <p:cNvPicPr>
            <a:picLocks noChangeAspect="1"/>
          </p:cNvPicPr>
          <p:nvPr/>
        </p:nvPicPr>
        <p:blipFill>
          <a:blip r:embed="rId3"/>
          <a:stretch>
            <a:fillRect/>
          </a:stretch>
        </p:blipFill>
        <p:spPr>
          <a:xfrm>
            <a:off x="1333500" y="184150"/>
            <a:ext cx="9582150" cy="6388100"/>
          </a:xfrm>
          <a:prstGeom prst="rect">
            <a:avLst/>
          </a:prstGeom>
        </p:spPr>
      </p:pic>
      <p:sp>
        <p:nvSpPr>
          <p:cNvPr id="3" name="TextBox 2">
            <a:extLst>
              <a:ext uri="{FF2B5EF4-FFF2-40B4-BE49-F238E27FC236}">
                <a16:creationId xmlns:a16="http://schemas.microsoft.com/office/drawing/2014/main" id="{12DEBF05-506D-B24D-A05F-AF3E6EF2CC07}"/>
              </a:ext>
            </a:extLst>
          </p:cNvPr>
          <p:cNvSpPr txBox="1"/>
          <p:nvPr/>
        </p:nvSpPr>
        <p:spPr>
          <a:xfrm>
            <a:off x="1333500" y="6150630"/>
            <a:ext cx="8922327" cy="523220"/>
          </a:xfrm>
          <a:prstGeom prst="rect">
            <a:avLst/>
          </a:prstGeom>
          <a:noFill/>
        </p:spPr>
        <p:txBody>
          <a:bodyPr wrap="square" rtlCol="0">
            <a:spAutoFit/>
          </a:bodyPr>
          <a:lstStyle/>
          <a:p>
            <a:pPr algn="ctr"/>
            <a:r>
              <a:rPr lang="en-US" sz="1400" dirty="0">
                <a:solidFill>
                  <a:schemeClr val="bg1"/>
                </a:solidFill>
                <a:highlight>
                  <a:srgbClr val="C0C0C0"/>
                </a:highlight>
              </a:rPr>
              <a:t>ABLA = subalpine fir; PICO = lodgepole pine; PIEN = Engelmann spruce; PIPO= ponderosa pine; PIPU = blue spruce; </a:t>
            </a:r>
          </a:p>
          <a:p>
            <a:pPr algn="ctr"/>
            <a:r>
              <a:rPr lang="en-US" sz="1400" dirty="0">
                <a:solidFill>
                  <a:schemeClr val="bg1"/>
                </a:solidFill>
                <a:highlight>
                  <a:srgbClr val="C0C0C0"/>
                </a:highlight>
              </a:rPr>
              <a:t>POTR5 = aspen; PSME = Douglas fir; UNK = unknown </a:t>
            </a:r>
          </a:p>
        </p:txBody>
      </p:sp>
      <p:sp>
        <p:nvSpPr>
          <p:cNvPr id="5" name="Rounded Rectangle 4">
            <a:extLst>
              <a:ext uri="{FF2B5EF4-FFF2-40B4-BE49-F238E27FC236}">
                <a16:creationId xmlns:a16="http://schemas.microsoft.com/office/drawing/2014/main" id="{942B52AE-BCF9-0E47-B676-37547B8CC4DA}"/>
              </a:ext>
            </a:extLst>
          </p:cNvPr>
          <p:cNvSpPr/>
          <p:nvPr/>
        </p:nvSpPr>
        <p:spPr>
          <a:xfrm>
            <a:off x="5334000" y="707370"/>
            <a:ext cx="3873500" cy="5452130"/>
          </a:xfrm>
          <a:prstGeom prst="round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8077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3A2630-4B6B-184A-86BD-607A656A984B}"/>
              </a:ext>
            </a:extLst>
          </p:cNvPr>
          <p:cNvPicPr>
            <a:picLocks noChangeAspect="1"/>
          </p:cNvPicPr>
          <p:nvPr/>
        </p:nvPicPr>
        <p:blipFill>
          <a:blip r:embed="rId3"/>
          <a:stretch>
            <a:fillRect/>
          </a:stretch>
        </p:blipFill>
        <p:spPr>
          <a:xfrm>
            <a:off x="736600" y="127000"/>
            <a:ext cx="5613400" cy="3390900"/>
          </a:xfrm>
          <a:prstGeom prst="rect">
            <a:avLst/>
          </a:prstGeom>
        </p:spPr>
      </p:pic>
      <p:pic>
        <p:nvPicPr>
          <p:cNvPr id="6" name="Picture 5">
            <a:extLst>
              <a:ext uri="{FF2B5EF4-FFF2-40B4-BE49-F238E27FC236}">
                <a16:creationId xmlns:a16="http://schemas.microsoft.com/office/drawing/2014/main" id="{C96B6882-80F8-9446-AAB3-F9CB6B15774B}"/>
              </a:ext>
            </a:extLst>
          </p:cNvPr>
          <p:cNvPicPr>
            <a:picLocks noChangeAspect="1"/>
          </p:cNvPicPr>
          <p:nvPr/>
        </p:nvPicPr>
        <p:blipFill>
          <a:blip r:embed="rId4"/>
          <a:stretch>
            <a:fillRect/>
          </a:stretch>
        </p:blipFill>
        <p:spPr>
          <a:xfrm>
            <a:off x="6959600" y="215900"/>
            <a:ext cx="3657600" cy="3848100"/>
          </a:xfrm>
          <a:prstGeom prst="rect">
            <a:avLst/>
          </a:prstGeom>
        </p:spPr>
      </p:pic>
      <p:pic>
        <p:nvPicPr>
          <p:cNvPr id="7" name="Picture 6">
            <a:extLst>
              <a:ext uri="{FF2B5EF4-FFF2-40B4-BE49-F238E27FC236}">
                <a16:creationId xmlns:a16="http://schemas.microsoft.com/office/drawing/2014/main" id="{03FA6CE7-B06C-3A4B-B536-D7D5F8AA4BA7}"/>
              </a:ext>
            </a:extLst>
          </p:cNvPr>
          <p:cNvPicPr>
            <a:picLocks noChangeAspect="1"/>
          </p:cNvPicPr>
          <p:nvPr/>
        </p:nvPicPr>
        <p:blipFill>
          <a:blip r:embed="rId5"/>
          <a:stretch>
            <a:fillRect/>
          </a:stretch>
        </p:blipFill>
        <p:spPr>
          <a:xfrm>
            <a:off x="1054100" y="3670300"/>
            <a:ext cx="5575300" cy="2921000"/>
          </a:xfrm>
          <a:prstGeom prst="rect">
            <a:avLst/>
          </a:prstGeom>
        </p:spPr>
      </p:pic>
      <p:pic>
        <p:nvPicPr>
          <p:cNvPr id="8" name="Picture 7">
            <a:extLst>
              <a:ext uri="{FF2B5EF4-FFF2-40B4-BE49-F238E27FC236}">
                <a16:creationId xmlns:a16="http://schemas.microsoft.com/office/drawing/2014/main" id="{DD4C5EB8-03D6-F74A-86F1-DF020B07DD5E}"/>
              </a:ext>
            </a:extLst>
          </p:cNvPr>
          <p:cNvPicPr>
            <a:picLocks noChangeAspect="1"/>
          </p:cNvPicPr>
          <p:nvPr/>
        </p:nvPicPr>
        <p:blipFill>
          <a:blip r:embed="rId6"/>
          <a:stretch>
            <a:fillRect/>
          </a:stretch>
        </p:blipFill>
        <p:spPr>
          <a:xfrm>
            <a:off x="7181850" y="4425950"/>
            <a:ext cx="2940050" cy="1873197"/>
          </a:xfrm>
          <a:prstGeom prst="rect">
            <a:avLst/>
          </a:prstGeom>
        </p:spPr>
      </p:pic>
    </p:spTree>
    <p:extLst>
      <p:ext uri="{BB962C8B-B14F-4D97-AF65-F5344CB8AC3E}">
        <p14:creationId xmlns:p14="http://schemas.microsoft.com/office/powerpoint/2010/main" val="2461046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BB0D8F1-F86D-974C-8F0E-BA8A012D7107}"/>
              </a:ext>
            </a:extLst>
          </p:cNvPr>
          <p:cNvGraphicFramePr>
            <a:graphicFrameLocks noGrp="1"/>
          </p:cNvGraphicFramePr>
          <p:nvPr>
            <p:extLst>
              <p:ext uri="{D42A27DB-BD31-4B8C-83A1-F6EECF244321}">
                <p14:modId xmlns:p14="http://schemas.microsoft.com/office/powerpoint/2010/main" val="239153246"/>
              </p:ext>
            </p:extLst>
          </p:nvPr>
        </p:nvGraphicFramePr>
        <p:xfrm>
          <a:off x="609600" y="554181"/>
          <a:ext cx="10958948" cy="5611087"/>
        </p:xfrm>
        <a:graphic>
          <a:graphicData uri="http://schemas.openxmlformats.org/drawingml/2006/table">
            <a:tbl>
              <a:tblPr firstRow="1" bandRow="1">
                <a:tableStyleId>{EB9631B5-78F2-41C9-869B-9F39066F8104}</a:tableStyleId>
              </a:tblPr>
              <a:tblGrid>
                <a:gridCol w="1634836">
                  <a:extLst>
                    <a:ext uri="{9D8B030D-6E8A-4147-A177-3AD203B41FA5}">
                      <a16:colId xmlns:a16="http://schemas.microsoft.com/office/drawing/2014/main" val="1534740040"/>
                    </a:ext>
                  </a:extLst>
                </a:gridCol>
                <a:gridCol w="1496292">
                  <a:extLst>
                    <a:ext uri="{9D8B030D-6E8A-4147-A177-3AD203B41FA5}">
                      <a16:colId xmlns:a16="http://schemas.microsoft.com/office/drawing/2014/main" val="2131023847"/>
                    </a:ext>
                  </a:extLst>
                </a:gridCol>
                <a:gridCol w="1884217">
                  <a:extLst>
                    <a:ext uri="{9D8B030D-6E8A-4147-A177-3AD203B41FA5}">
                      <a16:colId xmlns:a16="http://schemas.microsoft.com/office/drawing/2014/main" val="2971594928"/>
                    </a:ext>
                  </a:extLst>
                </a:gridCol>
                <a:gridCol w="1246911">
                  <a:extLst>
                    <a:ext uri="{9D8B030D-6E8A-4147-A177-3AD203B41FA5}">
                      <a16:colId xmlns:a16="http://schemas.microsoft.com/office/drawing/2014/main" val="2501172595"/>
                    </a:ext>
                  </a:extLst>
                </a:gridCol>
                <a:gridCol w="1565564">
                  <a:extLst>
                    <a:ext uri="{9D8B030D-6E8A-4147-A177-3AD203B41FA5}">
                      <a16:colId xmlns:a16="http://schemas.microsoft.com/office/drawing/2014/main" val="1864885713"/>
                    </a:ext>
                  </a:extLst>
                </a:gridCol>
                <a:gridCol w="1565564">
                  <a:extLst>
                    <a:ext uri="{9D8B030D-6E8A-4147-A177-3AD203B41FA5}">
                      <a16:colId xmlns:a16="http://schemas.microsoft.com/office/drawing/2014/main" val="3484674629"/>
                    </a:ext>
                  </a:extLst>
                </a:gridCol>
                <a:gridCol w="1565564">
                  <a:extLst>
                    <a:ext uri="{9D8B030D-6E8A-4147-A177-3AD203B41FA5}">
                      <a16:colId xmlns:a16="http://schemas.microsoft.com/office/drawing/2014/main" val="2971636203"/>
                    </a:ext>
                  </a:extLst>
                </a:gridCol>
              </a:tblGrid>
              <a:tr h="623455">
                <a:tc>
                  <a:txBody>
                    <a:bodyPr/>
                    <a:lstStyle/>
                    <a:p>
                      <a:pPr algn="ctr" rtl="0" fontAlgn="ctr"/>
                      <a:r>
                        <a:rPr lang="en-US" sz="1600" u="none" strike="noStrike" dirty="0">
                          <a:effectLst/>
                        </a:rPr>
                        <a:t>Fire</a:t>
                      </a:r>
                      <a:endParaRPr lang="en-US" sz="16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Forest Type</a:t>
                      </a:r>
                      <a:endParaRPr lang="en-US" sz="1600" b="1"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Severity</a:t>
                      </a:r>
                      <a:endParaRPr lang="en-US" sz="1600" b="1"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n 2021</a:t>
                      </a:r>
                      <a:endParaRPr lang="en-US" sz="1600" b="1"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2021 plots with no recruits (%)</a:t>
                      </a:r>
                      <a:endParaRPr lang="en-US" sz="1600" b="1"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n 2022</a:t>
                      </a:r>
                      <a:endParaRPr lang="en-US" sz="1600" b="1"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2022 plots with no recruits (%)</a:t>
                      </a:r>
                      <a:endParaRPr lang="en-US" sz="1600" b="1"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713641357"/>
                  </a:ext>
                </a:extLst>
              </a:tr>
              <a:tr h="311727">
                <a:tc>
                  <a:txBody>
                    <a:bodyPr/>
                    <a:lstStyle/>
                    <a:p>
                      <a:pPr algn="ctr" rtl="0" fontAlgn="ctr"/>
                      <a:r>
                        <a:rPr lang="en-US" sz="1600" u="none" strike="noStrike">
                          <a:effectLst/>
                        </a:rPr>
                        <a:t>Calwood</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Ponderosa</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Low-mod</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17%</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t"/>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50%</a:t>
                      </a:r>
                      <a:endParaRPr lang="en-US" sz="16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3002235652"/>
                  </a:ext>
                </a:extLst>
              </a:tr>
              <a:tr h="311727">
                <a:tc>
                  <a:txBody>
                    <a:bodyPr/>
                    <a:lstStyle/>
                    <a:p>
                      <a:pPr algn="ctr" rtl="0" fontAlgn="ctr"/>
                      <a:r>
                        <a:rPr lang="en-US" sz="1600" u="none" strike="noStrike">
                          <a:effectLst/>
                        </a:rPr>
                        <a:t>Calwood</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Ponderosa</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High</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100%</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t"/>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50%</a:t>
                      </a:r>
                      <a:endParaRPr lang="en-US" sz="16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2123544975"/>
                  </a:ext>
                </a:extLst>
              </a:tr>
              <a:tr h="311727">
                <a:tc>
                  <a:txBody>
                    <a:bodyPr/>
                    <a:lstStyle/>
                    <a:p>
                      <a:pPr algn="ctr" rtl="0" fontAlgn="ctr"/>
                      <a:r>
                        <a:rPr lang="en-US" sz="1600" u="none" strike="noStrike">
                          <a:effectLst/>
                        </a:rPr>
                        <a:t>Cameron Peak</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Ponderosa </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Low-mod</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8</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63%</a:t>
                      </a:r>
                      <a:endParaRPr lang="en-US" sz="16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60018746"/>
                  </a:ext>
                </a:extLst>
              </a:tr>
              <a:tr h="311727">
                <a:tc>
                  <a:txBody>
                    <a:bodyPr/>
                    <a:lstStyle/>
                    <a:p>
                      <a:pPr algn="ctr" rtl="0" fontAlgn="ctr"/>
                      <a:r>
                        <a:rPr lang="en-US" sz="1600" u="none" strike="noStrike">
                          <a:effectLst/>
                        </a:rPr>
                        <a:t>Cameron Peak</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Ponderosa </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High</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83%</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11</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36%</a:t>
                      </a:r>
                      <a:endParaRPr lang="en-US" sz="16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119053501"/>
                  </a:ext>
                </a:extLst>
              </a:tr>
              <a:tr h="311727">
                <a:tc>
                  <a:txBody>
                    <a:bodyPr/>
                    <a:lstStyle/>
                    <a:p>
                      <a:pPr algn="ctr" rtl="0" fontAlgn="ctr"/>
                      <a:r>
                        <a:rPr lang="en-US" sz="1600" u="none" strike="noStrike">
                          <a:effectLst/>
                        </a:rPr>
                        <a:t>Cameron Peak</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Mixed conifer</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Low-mod</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t"/>
                      <a:r>
                        <a:rPr lang="en-US" sz="1600" u="none" strike="noStrike">
                          <a:effectLst/>
                        </a:rPr>
                        <a:t>na</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na</a:t>
                      </a:r>
                      <a:endParaRPr lang="en-US" sz="16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3732783259"/>
                  </a:ext>
                </a:extLst>
              </a:tr>
              <a:tr h="311727">
                <a:tc>
                  <a:txBody>
                    <a:bodyPr/>
                    <a:lstStyle/>
                    <a:p>
                      <a:pPr algn="ctr" rtl="0" fontAlgn="ctr"/>
                      <a:r>
                        <a:rPr lang="en-US" sz="1600" u="none" strike="noStrike">
                          <a:effectLst/>
                        </a:rPr>
                        <a:t>Cameron Peak</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Mixed conifer</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High</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33%</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t"/>
                      <a:r>
                        <a:rPr lang="en-US" sz="1600" u="none" strike="noStrike">
                          <a:effectLst/>
                        </a:rPr>
                        <a:t>na</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na</a:t>
                      </a:r>
                      <a:endParaRPr lang="en-US" sz="16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4101514086"/>
                  </a:ext>
                </a:extLst>
              </a:tr>
              <a:tr h="311727">
                <a:tc>
                  <a:txBody>
                    <a:bodyPr/>
                    <a:lstStyle/>
                    <a:p>
                      <a:pPr algn="ctr" rtl="0" fontAlgn="ctr"/>
                      <a:r>
                        <a:rPr lang="en-US" sz="1600" u="none" strike="noStrike">
                          <a:effectLst/>
                        </a:rPr>
                        <a:t>Cameron Peak</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Lodgepole</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Low-mod</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t"/>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12</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487948176"/>
                  </a:ext>
                </a:extLst>
              </a:tr>
              <a:tr h="311727">
                <a:tc>
                  <a:txBody>
                    <a:bodyPr/>
                    <a:lstStyle/>
                    <a:p>
                      <a:pPr algn="ctr" rtl="0" fontAlgn="ctr"/>
                      <a:r>
                        <a:rPr lang="en-US" sz="1600" u="none" strike="noStrike">
                          <a:effectLst/>
                        </a:rPr>
                        <a:t>Cameron Peak</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Lodgepole</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High</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10</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10%</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t"/>
                      <a:r>
                        <a:rPr lang="en-US" sz="1600" u="none" strike="noStrike">
                          <a:effectLst/>
                        </a:rPr>
                        <a:t>12</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971780461"/>
                  </a:ext>
                </a:extLst>
              </a:tr>
              <a:tr h="311727">
                <a:tc>
                  <a:txBody>
                    <a:bodyPr/>
                    <a:lstStyle/>
                    <a:p>
                      <a:pPr algn="ctr" rtl="0" fontAlgn="ctr"/>
                      <a:r>
                        <a:rPr lang="en-US" sz="1600" u="none" strike="noStrike">
                          <a:effectLst/>
                        </a:rPr>
                        <a:t>Cameron Peak</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dirty="0">
                          <a:effectLst/>
                        </a:rPr>
                        <a:t>Spruce-fir</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Low-mod</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t"/>
                      <a:r>
                        <a:rPr lang="en-US" sz="1600" u="none" strike="noStrike">
                          <a:effectLst/>
                        </a:rPr>
                        <a:t>5</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40%</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5</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2869314620"/>
                  </a:ext>
                </a:extLst>
              </a:tr>
              <a:tr h="311727">
                <a:tc>
                  <a:txBody>
                    <a:bodyPr/>
                    <a:lstStyle/>
                    <a:p>
                      <a:pPr algn="ctr" rtl="0" fontAlgn="ctr"/>
                      <a:r>
                        <a:rPr lang="en-US" sz="1600" u="none" strike="noStrike">
                          <a:effectLst/>
                        </a:rPr>
                        <a:t>Cameron Peak</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Spruce-fir</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525" marR="9525" marT="9525" marB="0" anchor="ctr"/>
                </a:tc>
                <a:tc>
                  <a:txBody>
                    <a:bodyPr/>
                    <a:lstStyle/>
                    <a:p>
                      <a:pPr algn="ctr" rtl="0" fontAlgn="ctr"/>
                      <a:r>
                        <a:rPr lang="en-US" sz="1600" u="none" strike="noStrike">
                          <a:effectLst/>
                        </a:rPr>
                        <a:t>High</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5</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t"/>
                      <a:r>
                        <a:rPr lang="en-US" sz="1600" u="none" strike="noStrike">
                          <a:effectLst/>
                        </a:rPr>
                        <a:t>5</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397027884"/>
                  </a:ext>
                </a:extLst>
              </a:tr>
              <a:tr h="311727">
                <a:tc>
                  <a:txBody>
                    <a:bodyPr/>
                    <a:lstStyle/>
                    <a:p>
                      <a:pPr algn="ctr" rtl="0" fontAlgn="ctr"/>
                      <a:r>
                        <a:rPr lang="en-US" sz="1600" u="none" strike="noStrike">
                          <a:effectLst/>
                        </a:rPr>
                        <a:t>East Troublesome</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Spruce-fir</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525" marR="9525" marT="9525" marB="0" anchor="ctr"/>
                </a:tc>
                <a:tc>
                  <a:txBody>
                    <a:bodyPr/>
                    <a:lstStyle/>
                    <a:p>
                      <a:pPr algn="ctr" rtl="0" fontAlgn="ctr"/>
                      <a:r>
                        <a:rPr lang="en-US" sz="1600" u="none" strike="noStrike">
                          <a:effectLst/>
                        </a:rPr>
                        <a:t>Low-mod</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t"/>
                      <a:r>
                        <a:rPr lang="en-US" sz="1600" u="none" strike="noStrike">
                          <a:effectLst/>
                        </a:rPr>
                        <a:t>17%</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5</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20%</a:t>
                      </a:r>
                      <a:endParaRPr lang="en-US" sz="16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120491896"/>
                  </a:ext>
                </a:extLst>
              </a:tr>
              <a:tr h="311727">
                <a:tc>
                  <a:txBody>
                    <a:bodyPr/>
                    <a:lstStyle/>
                    <a:p>
                      <a:pPr algn="ctr" rtl="0" fontAlgn="ctr"/>
                      <a:r>
                        <a:rPr lang="en-US" sz="1600" u="none" strike="noStrike">
                          <a:effectLst/>
                        </a:rPr>
                        <a:t>East Troublesome</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Spruce-fir</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525" marR="9525" marT="9525" marB="0" anchor="ctr"/>
                </a:tc>
                <a:tc>
                  <a:txBody>
                    <a:bodyPr/>
                    <a:lstStyle/>
                    <a:p>
                      <a:pPr algn="ctr" rtl="0" fontAlgn="ctr"/>
                      <a:r>
                        <a:rPr lang="en-US" sz="1600" u="none" strike="noStrike">
                          <a:effectLst/>
                        </a:rPr>
                        <a:t>High</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t"/>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100%</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100%</a:t>
                      </a:r>
                      <a:endParaRPr lang="en-US" sz="16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2360224494"/>
                  </a:ext>
                </a:extLst>
              </a:tr>
              <a:tr h="311727">
                <a:tc>
                  <a:txBody>
                    <a:bodyPr/>
                    <a:lstStyle/>
                    <a:p>
                      <a:pPr algn="ctr" fontAlgn="b"/>
                      <a:r>
                        <a:rPr lang="en-US" sz="1600" u="none" strike="noStrike">
                          <a:effectLst/>
                        </a:rPr>
                        <a:t>Mullen </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ctr"/>
                      <a:r>
                        <a:rPr lang="en-US" sz="1600" u="none" strike="noStrike">
                          <a:effectLst/>
                        </a:rPr>
                        <a:t>Lodgepole</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Low-mod</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17%</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54372387"/>
                  </a:ext>
                </a:extLst>
              </a:tr>
              <a:tr h="311727">
                <a:tc>
                  <a:txBody>
                    <a:bodyPr/>
                    <a:lstStyle/>
                    <a:p>
                      <a:pPr algn="ctr" fontAlgn="b"/>
                      <a:r>
                        <a:rPr lang="en-US" sz="1600" u="none" strike="noStrike">
                          <a:effectLst/>
                        </a:rPr>
                        <a:t>Mullen </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ctr"/>
                      <a:r>
                        <a:rPr lang="en-US" sz="1600" u="none" strike="noStrike">
                          <a:effectLst/>
                        </a:rPr>
                        <a:t>Lodgepole</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High</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92979411"/>
                  </a:ext>
                </a:extLst>
              </a:tr>
              <a:tr h="311727">
                <a:tc>
                  <a:txBody>
                    <a:bodyPr/>
                    <a:lstStyle/>
                    <a:p>
                      <a:pPr algn="ctr" fontAlgn="b"/>
                      <a:r>
                        <a:rPr lang="en-US" sz="1600" u="none" strike="noStrike">
                          <a:effectLst/>
                        </a:rPr>
                        <a:t>Mullen </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ctr"/>
                      <a:r>
                        <a:rPr lang="en-US" sz="1600" u="none" strike="noStrike">
                          <a:effectLst/>
                        </a:rPr>
                        <a:t>Subalpine</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Low-mod</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u="none" strike="noStrike">
                          <a:effectLst/>
                        </a:rPr>
                        <a:t>5</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20%</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5</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20%</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0107690"/>
                  </a:ext>
                </a:extLst>
              </a:tr>
              <a:tr h="311727">
                <a:tc>
                  <a:txBody>
                    <a:bodyPr/>
                    <a:lstStyle/>
                    <a:p>
                      <a:pPr algn="ctr" fontAlgn="b"/>
                      <a:r>
                        <a:rPr lang="en-US" sz="1600" u="none" strike="noStrike">
                          <a:effectLst/>
                        </a:rPr>
                        <a:t>Mullen </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ctr"/>
                      <a:r>
                        <a:rPr lang="en-US" sz="1600" u="none" strike="noStrike">
                          <a:effectLst/>
                        </a:rPr>
                        <a:t>Subalpine</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High</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u="none" strike="noStrike">
                          <a:effectLst/>
                        </a:rPr>
                        <a:t>7</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71%</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7</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dirty="0">
                          <a:effectLst/>
                        </a:rPr>
                        <a:t>71%</a:t>
                      </a:r>
                      <a:endParaRPr lang="en-US"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43114552"/>
                  </a:ext>
                </a:extLst>
              </a:tr>
            </a:tbl>
          </a:graphicData>
        </a:graphic>
      </p:graphicFrame>
    </p:spTree>
    <p:extLst>
      <p:ext uri="{BB962C8B-B14F-4D97-AF65-F5344CB8AC3E}">
        <p14:creationId xmlns:p14="http://schemas.microsoft.com/office/powerpoint/2010/main" val="2487101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BB0D8F1-F86D-974C-8F0E-BA8A012D7107}"/>
              </a:ext>
            </a:extLst>
          </p:cNvPr>
          <p:cNvGraphicFramePr>
            <a:graphicFrameLocks noGrp="1"/>
          </p:cNvGraphicFramePr>
          <p:nvPr>
            <p:extLst>
              <p:ext uri="{D42A27DB-BD31-4B8C-83A1-F6EECF244321}">
                <p14:modId xmlns:p14="http://schemas.microsoft.com/office/powerpoint/2010/main" val="143365615"/>
              </p:ext>
            </p:extLst>
          </p:nvPr>
        </p:nvGraphicFramePr>
        <p:xfrm>
          <a:off x="623452" y="581887"/>
          <a:ext cx="10958948" cy="5611087"/>
        </p:xfrm>
        <a:graphic>
          <a:graphicData uri="http://schemas.openxmlformats.org/drawingml/2006/table">
            <a:tbl>
              <a:tblPr firstRow="1" bandRow="1">
                <a:tableStyleId>{EB9631B5-78F2-41C9-869B-9F39066F8104}</a:tableStyleId>
              </a:tblPr>
              <a:tblGrid>
                <a:gridCol w="1634836">
                  <a:extLst>
                    <a:ext uri="{9D8B030D-6E8A-4147-A177-3AD203B41FA5}">
                      <a16:colId xmlns:a16="http://schemas.microsoft.com/office/drawing/2014/main" val="1534740040"/>
                    </a:ext>
                  </a:extLst>
                </a:gridCol>
                <a:gridCol w="1496292">
                  <a:extLst>
                    <a:ext uri="{9D8B030D-6E8A-4147-A177-3AD203B41FA5}">
                      <a16:colId xmlns:a16="http://schemas.microsoft.com/office/drawing/2014/main" val="2131023847"/>
                    </a:ext>
                  </a:extLst>
                </a:gridCol>
                <a:gridCol w="1884217">
                  <a:extLst>
                    <a:ext uri="{9D8B030D-6E8A-4147-A177-3AD203B41FA5}">
                      <a16:colId xmlns:a16="http://schemas.microsoft.com/office/drawing/2014/main" val="2971594928"/>
                    </a:ext>
                  </a:extLst>
                </a:gridCol>
                <a:gridCol w="1246911">
                  <a:extLst>
                    <a:ext uri="{9D8B030D-6E8A-4147-A177-3AD203B41FA5}">
                      <a16:colId xmlns:a16="http://schemas.microsoft.com/office/drawing/2014/main" val="2501172595"/>
                    </a:ext>
                  </a:extLst>
                </a:gridCol>
                <a:gridCol w="1565564">
                  <a:extLst>
                    <a:ext uri="{9D8B030D-6E8A-4147-A177-3AD203B41FA5}">
                      <a16:colId xmlns:a16="http://schemas.microsoft.com/office/drawing/2014/main" val="1864885713"/>
                    </a:ext>
                  </a:extLst>
                </a:gridCol>
                <a:gridCol w="1565564">
                  <a:extLst>
                    <a:ext uri="{9D8B030D-6E8A-4147-A177-3AD203B41FA5}">
                      <a16:colId xmlns:a16="http://schemas.microsoft.com/office/drawing/2014/main" val="3484674629"/>
                    </a:ext>
                  </a:extLst>
                </a:gridCol>
                <a:gridCol w="1565564">
                  <a:extLst>
                    <a:ext uri="{9D8B030D-6E8A-4147-A177-3AD203B41FA5}">
                      <a16:colId xmlns:a16="http://schemas.microsoft.com/office/drawing/2014/main" val="2971636203"/>
                    </a:ext>
                  </a:extLst>
                </a:gridCol>
              </a:tblGrid>
              <a:tr h="623455">
                <a:tc>
                  <a:txBody>
                    <a:bodyPr/>
                    <a:lstStyle/>
                    <a:p>
                      <a:pPr algn="ctr" rtl="0" fontAlgn="ctr"/>
                      <a:r>
                        <a:rPr lang="en-US" sz="1600" u="none" strike="noStrike">
                          <a:effectLst/>
                        </a:rPr>
                        <a:t>Fire</a:t>
                      </a:r>
                      <a:endParaRPr lang="en-US" sz="1600" b="1"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Forest Type</a:t>
                      </a:r>
                      <a:endParaRPr lang="en-US" sz="1600" b="1"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Severity</a:t>
                      </a:r>
                      <a:endParaRPr lang="en-US" sz="1600" b="1"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n 2021</a:t>
                      </a:r>
                      <a:endParaRPr lang="en-US" sz="1600" b="1"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dirty="0">
                          <a:effectLst/>
                        </a:rPr>
                        <a:t>2021 plots with no recruits (%)</a:t>
                      </a:r>
                      <a:endParaRPr lang="en-US" sz="16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n 2022</a:t>
                      </a:r>
                      <a:endParaRPr lang="en-US" sz="1600" b="1"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2022 plots with no recruits (%)</a:t>
                      </a:r>
                      <a:endParaRPr lang="en-US" sz="1600" b="1"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713641357"/>
                  </a:ext>
                </a:extLst>
              </a:tr>
              <a:tr h="311727">
                <a:tc>
                  <a:txBody>
                    <a:bodyPr/>
                    <a:lstStyle/>
                    <a:p>
                      <a:pPr algn="ctr" rtl="0" fontAlgn="ctr"/>
                      <a:r>
                        <a:rPr lang="en-US" sz="1600" u="none" strike="noStrike" dirty="0" err="1">
                          <a:effectLst/>
                        </a:rPr>
                        <a:t>Calwood</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Ponderosa</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Low-mod</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dirty="0">
                          <a:effectLst/>
                        </a:rPr>
                        <a:t>17%</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t"/>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50%</a:t>
                      </a:r>
                      <a:endParaRPr lang="en-US" sz="16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3002235652"/>
                  </a:ext>
                </a:extLst>
              </a:tr>
              <a:tr h="311727">
                <a:tc>
                  <a:txBody>
                    <a:bodyPr/>
                    <a:lstStyle/>
                    <a:p>
                      <a:pPr algn="ctr" rtl="0" fontAlgn="ctr"/>
                      <a:r>
                        <a:rPr lang="en-US" sz="1600" u="none" strike="noStrike">
                          <a:effectLst/>
                        </a:rPr>
                        <a:t>Calwood</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Ponderosa</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High</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100%</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t"/>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dirty="0">
                          <a:effectLst/>
                        </a:rPr>
                        <a:t>50%</a:t>
                      </a:r>
                      <a:endParaRPr lang="en-US" sz="16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2123544975"/>
                  </a:ext>
                </a:extLst>
              </a:tr>
              <a:tr h="311727">
                <a:tc>
                  <a:txBody>
                    <a:bodyPr/>
                    <a:lstStyle/>
                    <a:p>
                      <a:pPr algn="ctr" rtl="0" fontAlgn="ctr"/>
                      <a:r>
                        <a:rPr lang="en-US" sz="1600" u="none" strike="noStrike">
                          <a:effectLst/>
                        </a:rPr>
                        <a:t>Cameron Peak</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Ponderosa </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Low-mod</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8</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63%</a:t>
                      </a:r>
                      <a:endParaRPr lang="en-US" sz="16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60018746"/>
                  </a:ext>
                </a:extLst>
              </a:tr>
              <a:tr h="311727">
                <a:tc>
                  <a:txBody>
                    <a:bodyPr/>
                    <a:lstStyle/>
                    <a:p>
                      <a:pPr algn="ctr" rtl="0" fontAlgn="ctr"/>
                      <a:r>
                        <a:rPr lang="en-US" sz="1600" u="none" strike="noStrike">
                          <a:effectLst/>
                        </a:rPr>
                        <a:t>Cameron Peak</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Ponderosa </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High</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83%</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11</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36%</a:t>
                      </a:r>
                      <a:endParaRPr lang="en-US" sz="16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119053501"/>
                  </a:ext>
                </a:extLst>
              </a:tr>
              <a:tr h="311727">
                <a:tc>
                  <a:txBody>
                    <a:bodyPr/>
                    <a:lstStyle/>
                    <a:p>
                      <a:pPr algn="ctr" rtl="0" fontAlgn="ctr"/>
                      <a:r>
                        <a:rPr lang="en-US" sz="1600" u="none" strike="noStrike">
                          <a:effectLst/>
                        </a:rPr>
                        <a:t>Cameron Peak</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Mixed conifer</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Low-mod</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t"/>
                      <a:r>
                        <a:rPr lang="en-US" sz="1600" u="none" strike="noStrike">
                          <a:effectLst/>
                        </a:rPr>
                        <a:t>na</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na</a:t>
                      </a:r>
                      <a:endParaRPr lang="en-US" sz="16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3732783259"/>
                  </a:ext>
                </a:extLst>
              </a:tr>
              <a:tr h="311727">
                <a:tc>
                  <a:txBody>
                    <a:bodyPr/>
                    <a:lstStyle/>
                    <a:p>
                      <a:pPr algn="ctr" rtl="0" fontAlgn="ctr"/>
                      <a:r>
                        <a:rPr lang="en-US" sz="1600" u="none" strike="noStrike">
                          <a:effectLst/>
                        </a:rPr>
                        <a:t>Cameron Peak</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Mixed conifer</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High</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33%</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t"/>
                      <a:r>
                        <a:rPr lang="en-US" sz="1600" u="none" strike="noStrike">
                          <a:effectLst/>
                        </a:rPr>
                        <a:t>na</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na</a:t>
                      </a:r>
                      <a:endParaRPr lang="en-US" sz="16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4101514086"/>
                  </a:ext>
                </a:extLst>
              </a:tr>
              <a:tr h="311727">
                <a:tc>
                  <a:txBody>
                    <a:bodyPr/>
                    <a:lstStyle/>
                    <a:p>
                      <a:pPr algn="ctr" rtl="0" fontAlgn="ctr"/>
                      <a:r>
                        <a:rPr lang="en-US" sz="1600" u="none" strike="noStrike">
                          <a:effectLst/>
                        </a:rPr>
                        <a:t>Cameron Peak</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Lodgepole</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Low-mod</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t"/>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12</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487948176"/>
                  </a:ext>
                </a:extLst>
              </a:tr>
              <a:tr h="311727">
                <a:tc>
                  <a:txBody>
                    <a:bodyPr/>
                    <a:lstStyle/>
                    <a:p>
                      <a:pPr algn="ctr" rtl="0" fontAlgn="ctr"/>
                      <a:r>
                        <a:rPr lang="en-US" sz="1600" u="none" strike="noStrike">
                          <a:effectLst/>
                        </a:rPr>
                        <a:t>Cameron Peak</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Lodgepole</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High</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10</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10%</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t"/>
                      <a:r>
                        <a:rPr lang="en-US" sz="1600" u="none" strike="noStrike">
                          <a:effectLst/>
                        </a:rPr>
                        <a:t>12</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971780461"/>
                  </a:ext>
                </a:extLst>
              </a:tr>
              <a:tr h="311727">
                <a:tc>
                  <a:txBody>
                    <a:bodyPr/>
                    <a:lstStyle/>
                    <a:p>
                      <a:pPr algn="ctr" rtl="0" fontAlgn="ctr"/>
                      <a:r>
                        <a:rPr lang="en-US" sz="1600" u="none" strike="noStrike">
                          <a:effectLst/>
                        </a:rPr>
                        <a:t>Cameron Peak</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Spruce-fir</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525" marR="9525" marT="9525" marB="0" anchor="ctr"/>
                </a:tc>
                <a:tc>
                  <a:txBody>
                    <a:bodyPr/>
                    <a:lstStyle/>
                    <a:p>
                      <a:pPr algn="ctr" rtl="0" fontAlgn="ctr"/>
                      <a:r>
                        <a:rPr lang="en-US" sz="1600" u="none" strike="noStrike">
                          <a:effectLst/>
                        </a:rPr>
                        <a:t>Low-mod</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t"/>
                      <a:r>
                        <a:rPr lang="en-US" sz="1600" u="none" strike="noStrike">
                          <a:effectLst/>
                        </a:rPr>
                        <a:t>5</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40%</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5</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2869314620"/>
                  </a:ext>
                </a:extLst>
              </a:tr>
              <a:tr h="311727">
                <a:tc>
                  <a:txBody>
                    <a:bodyPr/>
                    <a:lstStyle/>
                    <a:p>
                      <a:pPr algn="ctr" rtl="0" fontAlgn="ctr"/>
                      <a:r>
                        <a:rPr lang="en-US" sz="1600" u="none" strike="noStrike">
                          <a:effectLst/>
                        </a:rPr>
                        <a:t>Cameron Peak</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Spruce-fir</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525" marR="9525" marT="9525" marB="0" anchor="ctr"/>
                </a:tc>
                <a:tc>
                  <a:txBody>
                    <a:bodyPr/>
                    <a:lstStyle/>
                    <a:p>
                      <a:pPr algn="ctr" rtl="0" fontAlgn="ctr"/>
                      <a:r>
                        <a:rPr lang="en-US" sz="1600" u="none" strike="noStrike">
                          <a:effectLst/>
                        </a:rPr>
                        <a:t>High</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5</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t"/>
                      <a:r>
                        <a:rPr lang="en-US" sz="1600" u="none" strike="noStrike">
                          <a:effectLst/>
                        </a:rPr>
                        <a:t>5</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397027884"/>
                  </a:ext>
                </a:extLst>
              </a:tr>
              <a:tr h="311727">
                <a:tc>
                  <a:txBody>
                    <a:bodyPr/>
                    <a:lstStyle/>
                    <a:p>
                      <a:pPr algn="ctr" rtl="0" fontAlgn="ctr"/>
                      <a:r>
                        <a:rPr lang="en-US" sz="1600" u="none" strike="noStrike">
                          <a:effectLst/>
                        </a:rPr>
                        <a:t>East Troublesome</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Spruce-fir</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525" marR="9525" marT="9525" marB="0" anchor="ctr"/>
                </a:tc>
                <a:tc>
                  <a:txBody>
                    <a:bodyPr/>
                    <a:lstStyle/>
                    <a:p>
                      <a:pPr algn="ctr" rtl="0" fontAlgn="ctr"/>
                      <a:r>
                        <a:rPr lang="en-US" sz="1600" u="none" strike="noStrike">
                          <a:effectLst/>
                        </a:rPr>
                        <a:t>Low-mod</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t"/>
                      <a:r>
                        <a:rPr lang="en-US" sz="1600" u="none" strike="noStrike">
                          <a:effectLst/>
                        </a:rPr>
                        <a:t>17%</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5</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20%</a:t>
                      </a:r>
                      <a:endParaRPr lang="en-US" sz="16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120491896"/>
                  </a:ext>
                </a:extLst>
              </a:tr>
              <a:tr h="311727">
                <a:tc>
                  <a:txBody>
                    <a:bodyPr/>
                    <a:lstStyle/>
                    <a:p>
                      <a:pPr algn="ctr" rtl="0" fontAlgn="ctr"/>
                      <a:r>
                        <a:rPr lang="en-US" sz="1600" u="none" strike="noStrike">
                          <a:effectLst/>
                        </a:rPr>
                        <a:t>East Troublesome</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Spruce-fir</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525" marR="9525" marT="9525" marB="0" anchor="ctr"/>
                </a:tc>
                <a:tc>
                  <a:txBody>
                    <a:bodyPr/>
                    <a:lstStyle/>
                    <a:p>
                      <a:pPr algn="ctr" rtl="0" fontAlgn="ctr"/>
                      <a:r>
                        <a:rPr lang="en-US" sz="1600" u="none" strike="noStrike">
                          <a:effectLst/>
                        </a:rPr>
                        <a:t>High</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t"/>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100%</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100%</a:t>
                      </a:r>
                      <a:endParaRPr lang="en-US" sz="16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2360224494"/>
                  </a:ext>
                </a:extLst>
              </a:tr>
              <a:tr h="311727">
                <a:tc>
                  <a:txBody>
                    <a:bodyPr/>
                    <a:lstStyle/>
                    <a:p>
                      <a:pPr algn="ctr" fontAlgn="b"/>
                      <a:r>
                        <a:rPr lang="en-US" sz="1600" u="none" strike="noStrike">
                          <a:effectLst/>
                        </a:rPr>
                        <a:t>Mullen </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ctr"/>
                      <a:r>
                        <a:rPr lang="en-US" sz="1600" u="none" strike="noStrike">
                          <a:effectLst/>
                        </a:rPr>
                        <a:t>Lodgepole</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Low-mod</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17%</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54372387"/>
                  </a:ext>
                </a:extLst>
              </a:tr>
              <a:tr h="311727">
                <a:tc>
                  <a:txBody>
                    <a:bodyPr/>
                    <a:lstStyle/>
                    <a:p>
                      <a:pPr algn="ctr" fontAlgn="b"/>
                      <a:r>
                        <a:rPr lang="en-US" sz="1600" u="none" strike="noStrike">
                          <a:effectLst/>
                        </a:rPr>
                        <a:t>Mullen </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ctr"/>
                      <a:r>
                        <a:rPr lang="en-US" sz="1600" u="none" strike="noStrike">
                          <a:effectLst/>
                        </a:rPr>
                        <a:t>Lodgepole</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High</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92979411"/>
                  </a:ext>
                </a:extLst>
              </a:tr>
              <a:tr h="311727">
                <a:tc>
                  <a:txBody>
                    <a:bodyPr/>
                    <a:lstStyle/>
                    <a:p>
                      <a:pPr algn="ctr" fontAlgn="b"/>
                      <a:r>
                        <a:rPr lang="en-US" sz="1600" u="none" strike="noStrike">
                          <a:effectLst/>
                        </a:rPr>
                        <a:t>Mullen </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ctr"/>
                      <a:r>
                        <a:rPr lang="en-US" sz="1600" u="none" strike="noStrike">
                          <a:effectLst/>
                        </a:rPr>
                        <a:t>Subalpine</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Low-mod</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u="none" strike="noStrike">
                          <a:effectLst/>
                        </a:rPr>
                        <a:t>5</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20%</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5</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20%</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0107690"/>
                  </a:ext>
                </a:extLst>
              </a:tr>
              <a:tr h="311727">
                <a:tc>
                  <a:txBody>
                    <a:bodyPr/>
                    <a:lstStyle/>
                    <a:p>
                      <a:pPr algn="ctr" fontAlgn="b"/>
                      <a:r>
                        <a:rPr lang="en-US" sz="1600" u="none" strike="noStrike">
                          <a:effectLst/>
                        </a:rPr>
                        <a:t>Mullen </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ctr"/>
                      <a:r>
                        <a:rPr lang="en-US" sz="1600" u="none" strike="noStrike">
                          <a:effectLst/>
                        </a:rPr>
                        <a:t>Subalpine</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High</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u="none" strike="noStrike">
                          <a:effectLst/>
                        </a:rPr>
                        <a:t>7</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71%</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7</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dirty="0">
                          <a:effectLst/>
                        </a:rPr>
                        <a:t>71%</a:t>
                      </a:r>
                      <a:endParaRPr lang="en-US"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43114552"/>
                  </a:ext>
                </a:extLst>
              </a:tr>
            </a:tbl>
          </a:graphicData>
        </a:graphic>
      </p:graphicFrame>
      <p:sp>
        <p:nvSpPr>
          <p:cNvPr id="12" name="Rounded Rectangle 11">
            <a:extLst>
              <a:ext uri="{FF2B5EF4-FFF2-40B4-BE49-F238E27FC236}">
                <a16:creationId xmlns:a16="http://schemas.microsoft.com/office/drawing/2014/main" id="{FB1EEFCA-ED10-3F4F-BEA8-516850BFF8D8}"/>
              </a:ext>
            </a:extLst>
          </p:cNvPr>
          <p:cNvSpPr/>
          <p:nvPr/>
        </p:nvSpPr>
        <p:spPr>
          <a:xfrm>
            <a:off x="609600" y="1787227"/>
            <a:ext cx="10958948" cy="34636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E8AF163C-D2C7-174C-9809-C3D74DA5387C}"/>
              </a:ext>
            </a:extLst>
          </p:cNvPr>
          <p:cNvSpPr/>
          <p:nvPr/>
        </p:nvSpPr>
        <p:spPr>
          <a:xfrm>
            <a:off x="7245926" y="1773377"/>
            <a:ext cx="997527" cy="346364"/>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D82ACAA3-C118-2647-99AB-8773956F82D7}"/>
              </a:ext>
            </a:extLst>
          </p:cNvPr>
          <p:cNvSpPr/>
          <p:nvPr/>
        </p:nvSpPr>
        <p:spPr>
          <a:xfrm>
            <a:off x="10307782" y="1773377"/>
            <a:ext cx="997527" cy="346364"/>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a:extLst>
              <a:ext uri="{FF2B5EF4-FFF2-40B4-BE49-F238E27FC236}">
                <a16:creationId xmlns:a16="http://schemas.microsoft.com/office/drawing/2014/main" id="{9D084131-C0A5-D34E-BFBF-D93B891F5D86}"/>
              </a:ext>
            </a:extLst>
          </p:cNvPr>
          <p:cNvSpPr/>
          <p:nvPr/>
        </p:nvSpPr>
        <p:spPr>
          <a:xfrm>
            <a:off x="623452" y="1205340"/>
            <a:ext cx="10958948" cy="34636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C734807E-D75C-CA48-8927-1B2882C23FAD}"/>
              </a:ext>
            </a:extLst>
          </p:cNvPr>
          <p:cNvSpPr/>
          <p:nvPr/>
        </p:nvSpPr>
        <p:spPr>
          <a:xfrm>
            <a:off x="7245926" y="1205340"/>
            <a:ext cx="997527" cy="346364"/>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5ACE1EF8-1443-0D4D-B605-0EB52A43648D}"/>
              </a:ext>
            </a:extLst>
          </p:cNvPr>
          <p:cNvSpPr/>
          <p:nvPr/>
        </p:nvSpPr>
        <p:spPr>
          <a:xfrm>
            <a:off x="10335490" y="1205340"/>
            <a:ext cx="997527" cy="346364"/>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625039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BB0D8F1-F86D-974C-8F0E-BA8A012D7107}"/>
              </a:ext>
            </a:extLst>
          </p:cNvPr>
          <p:cNvGraphicFramePr>
            <a:graphicFrameLocks noGrp="1"/>
          </p:cNvGraphicFramePr>
          <p:nvPr>
            <p:extLst>
              <p:ext uri="{D42A27DB-BD31-4B8C-83A1-F6EECF244321}">
                <p14:modId xmlns:p14="http://schemas.microsoft.com/office/powerpoint/2010/main" val="492609717"/>
              </p:ext>
            </p:extLst>
          </p:nvPr>
        </p:nvGraphicFramePr>
        <p:xfrm>
          <a:off x="609600" y="554181"/>
          <a:ext cx="10958948" cy="5611087"/>
        </p:xfrm>
        <a:graphic>
          <a:graphicData uri="http://schemas.openxmlformats.org/drawingml/2006/table">
            <a:tbl>
              <a:tblPr firstRow="1" bandRow="1">
                <a:tableStyleId>{EB9631B5-78F2-41C9-869B-9F39066F8104}</a:tableStyleId>
              </a:tblPr>
              <a:tblGrid>
                <a:gridCol w="1634836">
                  <a:extLst>
                    <a:ext uri="{9D8B030D-6E8A-4147-A177-3AD203B41FA5}">
                      <a16:colId xmlns:a16="http://schemas.microsoft.com/office/drawing/2014/main" val="1534740040"/>
                    </a:ext>
                  </a:extLst>
                </a:gridCol>
                <a:gridCol w="1496292">
                  <a:extLst>
                    <a:ext uri="{9D8B030D-6E8A-4147-A177-3AD203B41FA5}">
                      <a16:colId xmlns:a16="http://schemas.microsoft.com/office/drawing/2014/main" val="2131023847"/>
                    </a:ext>
                  </a:extLst>
                </a:gridCol>
                <a:gridCol w="1884217">
                  <a:extLst>
                    <a:ext uri="{9D8B030D-6E8A-4147-A177-3AD203B41FA5}">
                      <a16:colId xmlns:a16="http://schemas.microsoft.com/office/drawing/2014/main" val="2971594928"/>
                    </a:ext>
                  </a:extLst>
                </a:gridCol>
                <a:gridCol w="1246911">
                  <a:extLst>
                    <a:ext uri="{9D8B030D-6E8A-4147-A177-3AD203B41FA5}">
                      <a16:colId xmlns:a16="http://schemas.microsoft.com/office/drawing/2014/main" val="2501172595"/>
                    </a:ext>
                  </a:extLst>
                </a:gridCol>
                <a:gridCol w="1565564">
                  <a:extLst>
                    <a:ext uri="{9D8B030D-6E8A-4147-A177-3AD203B41FA5}">
                      <a16:colId xmlns:a16="http://schemas.microsoft.com/office/drawing/2014/main" val="1864885713"/>
                    </a:ext>
                  </a:extLst>
                </a:gridCol>
                <a:gridCol w="1565564">
                  <a:extLst>
                    <a:ext uri="{9D8B030D-6E8A-4147-A177-3AD203B41FA5}">
                      <a16:colId xmlns:a16="http://schemas.microsoft.com/office/drawing/2014/main" val="3484674629"/>
                    </a:ext>
                  </a:extLst>
                </a:gridCol>
                <a:gridCol w="1565564">
                  <a:extLst>
                    <a:ext uri="{9D8B030D-6E8A-4147-A177-3AD203B41FA5}">
                      <a16:colId xmlns:a16="http://schemas.microsoft.com/office/drawing/2014/main" val="2971636203"/>
                    </a:ext>
                  </a:extLst>
                </a:gridCol>
              </a:tblGrid>
              <a:tr h="623455">
                <a:tc>
                  <a:txBody>
                    <a:bodyPr/>
                    <a:lstStyle/>
                    <a:p>
                      <a:pPr algn="ctr" rtl="0" fontAlgn="ctr"/>
                      <a:r>
                        <a:rPr lang="en-US" sz="1600" u="none" strike="noStrike">
                          <a:effectLst/>
                        </a:rPr>
                        <a:t>Fire</a:t>
                      </a:r>
                      <a:endParaRPr lang="en-US" sz="1600" b="1"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Forest Type</a:t>
                      </a:r>
                      <a:endParaRPr lang="en-US" sz="1600" b="1"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Severity</a:t>
                      </a:r>
                      <a:endParaRPr lang="en-US" sz="1600" b="1"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n 2021</a:t>
                      </a:r>
                      <a:endParaRPr lang="en-US" sz="1600" b="1"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2021 plots with no recruits (%)</a:t>
                      </a:r>
                      <a:endParaRPr lang="en-US" sz="1600" b="1"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n 2022</a:t>
                      </a:r>
                      <a:endParaRPr lang="en-US" sz="1600" b="1"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2022 plots with no recruits (%)</a:t>
                      </a:r>
                      <a:endParaRPr lang="en-US" sz="1600" b="1"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713641357"/>
                  </a:ext>
                </a:extLst>
              </a:tr>
              <a:tr h="311727">
                <a:tc>
                  <a:txBody>
                    <a:bodyPr/>
                    <a:lstStyle/>
                    <a:p>
                      <a:pPr algn="ctr" rtl="0" fontAlgn="ctr"/>
                      <a:r>
                        <a:rPr lang="en-US" sz="1600" u="none" strike="noStrike">
                          <a:effectLst/>
                        </a:rPr>
                        <a:t>Calwood</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Ponderosa</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Low-mod</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17%</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t"/>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50%</a:t>
                      </a:r>
                      <a:endParaRPr lang="en-US" sz="16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3002235652"/>
                  </a:ext>
                </a:extLst>
              </a:tr>
              <a:tr h="311727">
                <a:tc>
                  <a:txBody>
                    <a:bodyPr/>
                    <a:lstStyle/>
                    <a:p>
                      <a:pPr algn="ctr" rtl="0" fontAlgn="ctr"/>
                      <a:r>
                        <a:rPr lang="en-US" sz="1600" u="none" strike="noStrike">
                          <a:effectLst/>
                        </a:rPr>
                        <a:t>Calwood</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Ponderosa</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High</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100%</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t"/>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50%</a:t>
                      </a:r>
                      <a:endParaRPr lang="en-US" sz="16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2123544975"/>
                  </a:ext>
                </a:extLst>
              </a:tr>
              <a:tr h="311727">
                <a:tc>
                  <a:txBody>
                    <a:bodyPr/>
                    <a:lstStyle/>
                    <a:p>
                      <a:pPr algn="ctr" rtl="0" fontAlgn="ctr"/>
                      <a:r>
                        <a:rPr lang="en-US" sz="1600" u="none" strike="noStrike">
                          <a:effectLst/>
                        </a:rPr>
                        <a:t>Cameron Peak</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Ponderosa </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Low-mod</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8</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63%</a:t>
                      </a:r>
                      <a:endParaRPr lang="en-US" sz="16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60018746"/>
                  </a:ext>
                </a:extLst>
              </a:tr>
              <a:tr h="311727">
                <a:tc>
                  <a:txBody>
                    <a:bodyPr/>
                    <a:lstStyle/>
                    <a:p>
                      <a:pPr algn="ctr" rtl="0" fontAlgn="ctr"/>
                      <a:r>
                        <a:rPr lang="en-US" sz="1600" u="none" strike="noStrike">
                          <a:effectLst/>
                        </a:rPr>
                        <a:t>Cameron Peak</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Ponderosa </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High</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83%</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11</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36%</a:t>
                      </a:r>
                      <a:endParaRPr lang="en-US" sz="16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119053501"/>
                  </a:ext>
                </a:extLst>
              </a:tr>
              <a:tr h="311727">
                <a:tc>
                  <a:txBody>
                    <a:bodyPr/>
                    <a:lstStyle/>
                    <a:p>
                      <a:pPr algn="ctr" rtl="0" fontAlgn="ctr"/>
                      <a:r>
                        <a:rPr lang="en-US" sz="1600" u="none" strike="noStrike">
                          <a:effectLst/>
                        </a:rPr>
                        <a:t>Cameron Peak</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Mixed conifer</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Low-mod</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t"/>
                      <a:r>
                        <a:rPr lang="en-US" sz="1600" u="none" strike="noStrike">
                          <a:effectLst/>
                        </a:rPr>
                        <a:t>na</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na</a:t>
                      </a:r>
                      <a:endParaRPr lang="en-US" sz="16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3732783259"/>
                  </a:ext>
                </a:extLst>
              </a:tr>
              <a:tr h="311727">
                <a:tc>
                  <a:txBody>
                    <a:bodyPr/>
                    <a:lstStyle/>
                    <a:p>
                      <a:pPr algn="ctr" rtl="0" fontAlgn="ctr"/>
                      <a:r>
                        <a:rPr lang="en-US" sz="1600" u="none" strike="noStrike" dirty="0">
                          <a:effectLst/>
                        </a:rPr>
                        <a:t>Cameron Peak</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Mixed conifer</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High</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33%</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t"/>
                      <a:r>
                        <a:rPr lang="en-US" sz="1600" u="none" strike="noStrike">
                          <a:effectLst/>
                        </a:rPr>
                        <a:t>na</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na</a:t>
                      </a:r>
                      <a:endParaRPr lang="en-US" sz="16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4101514086"/>
                  </a:ext>
                </a:extLst>
              </a:tr>
              <a:tr h="311727">
                <a:tc>
                  <a:txBody>
                    <a:bodyPr/>
                    <a:lstStyle/>
                    <a:p>
                      <a:pPr algn="ctr" rtl="0" fontAlgn="ctr"/>
                      <a:r>
                        <a:rPr lang="en-US" sz="1600" u="none" strike="noStrike">
                          <a:effectLst/>
                        </a:rPr>
                        <a:t>Cameron Peak</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Lodgepole</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Low-mod</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t"/>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12</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487948176"/>
                  </a:ext>
                </a:extLst>
              </a:tr>
              <a:tr h="311727">
                <a:tc>
                  <a:txBody>
                    <a:bodyPr/>
                    <a:lstStyle/>
                    <a:p>
                      <a:pPr algn="ctr" rtl="0" fontAlgn="ctr"/>
                      <a:r>
                        <a:rPr lang="en-US" sz="1600" u="none" strike="noStrike">
                          <a:effectLst/>
                        </a:rPr>
                        <a:t>Cameron Peak</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Lodgepole</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High</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10</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10%</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t"/>
                      <a:r>
                        <a:rPr lang="en-US" sz="1600" u="none" strike="noStrike">
                          <a:effectLst/>
                        </a:rPr>
                        <a:t>12</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971780461"/>
                  </a:ext>
                </a:extLst>
              </a:tr>
              <a:tr h="311727">
                <a:tc>
                  <a:txBody>
                    <a:bodyPr/>
                    <a:lstStyle/>
                    <a:p>
                      <a:pPr algn="ctr" rtl="0" fontAlgn="ctr"/>
                      <a:r>
                        <a:rPr lang="en-US" sz="1600" u="none" strike="noStrike">
                          <a:effectLst/>
                        </a:rPr>
                        <a:t>Cameron Peak</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Spruce-fir</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525" marR="9525" marT="9525" marB="0" anchor="ctr"/>
                </a:tc>
                <a:tc>
                  <a:txBody>
                    <a:bodyPr/>
                    <a:lstStyle/>
                    <a:p>
                      <a:pPr algn="ctr" rtl="0" fontAlgn="ctr"/>
                      <a:r>
                        <a:rPr lang="en-US" sz="1600" u="none" strike="noStrike">
                          <a:effectLst/>
                        </a:rPr>
                        <a:t>Low-mod</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t"/>
                      <a:r>
                        <a:rPr lang="en-US" sz="1600" u="none" strike="noStrike">
                          <a:effectLst/>
                        </a:rPr>
                        <a:t>5</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40%</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5</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2869314620"/>
                  </a:ext>
                </a:extLst>
              </a:tr>
              <a:tr h="311727">
                <a:tc>
                  <a:txBody>
                    <a:bodyPr/>
                    <a:lstStyle/>
                    <a:p>
                      <a:pPr algn="ctr" rtl="0" fontAlgn="ctr"/>
                      <a:r>
                        <a:rPr lang="en-US" sz="1600" u="none" strike="noStrike">
                          <a:effectLst/>
                        </a:rPr>
                        <a:t>Cameron Peak</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Spruce-fir</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525" marR="9525" marT="9525" marB="0" anchor="ctr"/>
                </a:tc>
                <a:tc>
                  <a:txBody>
                    <a:bodyPr/>
                    <a:lstStyle/>
                    <a:p>
                      <a:pPr algn="ctr" rtl="0" fontAlgn="ctr"/>
                      <a:r>
                        <a:rPr lang="en-US" sz="1600" u="none" strike="noStrike">
                          <a:effectLst/>
                        </a:rPr>
                        <a:t>High</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5</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t"/>
                      <a:r>
                        <a:rPr lang="en-US" sz="1600" u="none" strike="noStrike">
                          <a:effectLst/>
                        </a:rPr>
                        <a:t>5</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397027884"/>
                  </a:ext>
                </a:extLst>
              </a:tr>
              <a:tr h="311727">
                <a:tc>
                  <a:txBody>
                    <a:bodyPr/>
                    <a:lstStyle/>
                    <a:p>
                      <a:pPr algn="ctr" rtl="0" fontAlgn="ctr"/>
                      <a:r>
                        <a:rPr lang="en-US" sz="1600" u="none" strike="noStrike">
                          <a:effectLst/>
                        </a:rPr>
                        <a:t>East Troublesome</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Spruce-fir</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525" marR="9525" marT="9525" marB="0" anchor="ctr"/>
                </a:tc>
                <a:tc>
                  <a:txBody>
                    <a:bodyPr/>
                    <a:lstStyle/>
                    <a:p>
                      <a:pPr algn="ctr" rtl="0" fontAlgn="ctr"/>
                      <a:r>
                        <a:rPr lang="en-US" sz="1600" u="none" strike="noStrike">
                          <a:effectLst/>
                        </a:rPr>
                        <a:t>Low-mod</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t"/>
                      <a:r>
                        <a:rPr lang="en-US" sz="1600" u="none" strike="noStrike">
                          <a:effectLst/>
                        </a:rPr>
                        <a:t>17%</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5</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20%</a:t>
                      </a:r>
                      <a:endParaRPr lang="en-US" sz="16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120491896"/>
                  </a:ext>
                </a:extLst>
              </a:tr>
              <a:tr h="311727">
                <a:tc>
                  <a:txBody>
                    <a:bodyPr/>
                    <a:lstStyle/>
                    <a:p>
                      <a:pPr algn="ctr" rtl="0" fontAlgn="ctr"/>
                      <a:r>
                        <a:rPr lang="en-US" sz="1600" u="none" strike="noStrike">
                          <a:effectLst/>
                        </a:rPr>
                        <a:t>East Troublesome</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Spruce-fir</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525" marR="9525" marT="9525" marB="0" anchor="ctr"/>
                </a:tc>
                <a:tc>
                  <a:txBody>
                    <a:bodyPr/>
                    <a:lstStyle/>
                    <a:p>
                      <a:pPr algn="ctr" rtl="0" fontAlgn="ctr"/>
                      <a:r>
                        <a:rPr lang="en-US" sz="1600" u="none" strike="noStrike">
                          <a:effectLst/>
                        </a:rPr>
                        <a:t>High</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t"/>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100%</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dirty="0">
                          <a:effectLst/>
                        </a:rPr>
                        <a:t>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100%</a:t>
                      </a:r>
                      <a:endParaRPr lang="en-US" sz="16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2360224494"/>
                  </a:ext>
                </a:extLst>
              </a:tr>
              <a:tr h="311727">
                <a:tc>
                  <a:txBody>
                    <a:bodyPr/>
                    <a:lstStyle/>
                    <a:p>
                      <a:pPr algn="ctr" fontAlgn="b"/>
                      <a:r>
                        <a:rPr lang="en-US" sz="1600" u="none" strike="noStrike">
                          <a:effectLst/>
                        </a:rPr>
                        <a:t>Mullen </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ctr"/>
                      <a:r>
                        <a:rPr lang="en-US" sz="1600" u="none" strike="noStrike">
                          <a:effectLst/>
                        </a:rPr>
                        <a:t>Lodgepole</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Low-mod</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17%</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54372387"/>
                  </a:ext>
                </a:extLst>
              </a:tr>
              <a:tr h="311727">
                <a:tc>
                  <a:txBody>
                    <a:bodyPr/>
                    <a:lstStyle/>
                    <a:p>
                      <a:pPr algn="ctr" fontAlgn="b"/>
                      <a:r>
                        <a:rPr lang="en-US" sz="1600" u="none" strike="noStrike">
                          <a:effectLst/>
                        </a:rPr>
                        <a:t>Mullen </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ctr"/>
                      <a:r>
                        <a:rPr lang="en-US" sz="1600" u="none" strike="noStrike">
                          <a:effectLst/>
                        </a:rPr>
                        <a:t>Lodgepole</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High</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92979411"/>
                  </a:ext>
                </a:extLst>
              </a:tr>
              <a:tr h="311727">
                <a:tc>
                  <a:txBody>
                    <a:bodyPr/>
                    <a:lstStyle/>
                    <a:p>
                      <a:pPr algn="ctr" fontAlgn="b"/>
                      <a:r>
                        <a:rPr lang="en-US" sz="1600" u="none" strike="noStrike">
                          <a:effectLst/>
                        </a:rPr>
                        <a:t>Mullen </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ctr"/>
                      <a:r>
                        <a:rPr lang="en-US" sz="1600" u="none" strike="noStrike">
                          <a:effectLst/>
                        </a:rPr>
                        <a:t>Subalpine</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Low-mod</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u="none" strike="noStrike">
                          <a:effectLst/>
                        </a:rPr>
                        <a:t>5</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20%</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5</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20%</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0107690"/>
                  </a:ext>
                </a:extLst>
              </a:tr>
              <a:tr h="311727">
                <a:tc>
                  <a:txBody>
                    <a:bodyPr/>
                    <a:lstStyle/>
                    <a:p>
                      <a:pPr algn="ctr" fontAlgn="b"/>
                      <a:r>
                        <a:rPr lang="en-US" sz="1600" u="none" strike="noStrike">
                          <a:effectLst/>
                        </a:rPr>
                        <a:t>Mullen </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ctr"/>
                      <a:r>
                        <a:rPr lang="en-US" sz="1600" u="none" strike="noStrike">
                          <a:effectLst/>
                        </a:rPr>
                        <a:t>Subalpine</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High</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u="none" strike="noStrike">
                          <a:effectLst/>
                        </a:rPr>
                        <a:t>7</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71%</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7</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dirty="0">
                          <a:effectLst/>
                        </a:rPr>
                        <a:t>71%</a:t>
                      </a:r>
                      <a:endParaRPr lang="en-US"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43114552"/>
                  </a:ext>
                </a:extLst>
              </a:tr>
            </a:tbl>
          </a:graphicData>
        </a:graphic>
      </p:graphicFrame>
      <p:sp>
        <p:nvSpPr>
          <p:cNvPr id="6" name="Rounded Rectangle 5">
            <a:extLst>
              <a:ext uri="{FF2B5EF4-FFF2-40B4-BE49-F238E27FC236}">
                <a16:creationId xmlns:a16="http://schemas.microsoft.com/office/drawing/2014/main" id="{0D88B484-07E4-DC41-B826-DCBC7737754F}"/>
              </a:ext>
            </a:extLst>
          </p:cNvPr>
          <p:cNvSpPr/>
          <p:nvPr/>
        </p:nvSpPr>
        <p:spPr>
          <a:xfrm>
            <a:off x="609600" y="4904502"/>
            <a:ext cx="10958948" cy="34636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0E31286E-D1AC-2246-86E9-167FA87B3FAF}"/>
              </a:ext>
            </a:extLst>
          </p:cNvPr>
          <p:cNvSpPr/>
          <p:nvPr/>
        </p:nvSpPr>
        <p:spPr>
          <a:xfrm>
            <a:off x="7148944" y="4904502"/>
            <a:ext cx="997527" cy="346364"/>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91AF7C9F-687E-1F46-BE81-CCB65DEB82C1}"/>
              </a:ext>
            </a:extLst>
          </p:cNvPr>
          <p:cNvSpPr/>
          <p:nvPr/>
        </p:nvSpPr>
        <p:spPr>
          <a:xfrm>
            <a:off x="10280070" y="4904502"/>
            <a:ext cx="997527" cy="346364"/>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11">
            <a:extLst>
              <a:ext uri="{FF2B5EF4-FFF2-40B4-BE49-F238E27FC236}">
                <a16:creationId xmlns:a16="http://schemas.microsoft.com/office/drawing/2014/main" id="{F2FA2BF6-E606-C74A-8373-07FD0DA4FEB3}"/>
              </a:ext>
            </a:extLst>
          </p:cNvPr>
          <p:cNvSpPr/>
          <p:nvPr/>
        </p:nvSpPr>
        <p:spPr>
          <a:xfrm>
            <a:off x="623452" y="3041082"/>
            <a:ext cx="10958948" cy="34636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C64C6FDD-E103-A541-A661-500B227E7E85}"/>
              </a:ext>
            </a:extLst>
          </p:cNvPr>
          <p:cNvSpPr/>
          <p:nvPr/>
        </p:nvSpPr>
        <p:spPr>
          <a:xfrm>
            <a:off x="7176651" y="3041082"/>
            <a:ext cx="997527" cy="346364"/>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2D8AF839-615A-1643-8366-7718EF0FBC97}"/>
              </a:ext>
            </a:extLst>
          </p:cNvPr>
          <p:cNvSpPr/>
          <p:nvPr/>
        </p:nvSpPr>
        <p:spPr>
          <a:xfrm>
            <a:off x="10266212" y="3013353"/>
            <a:ext cx="997527" cy="346364"/>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17513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BB0D8F1-F86D-974C-8F0E-BA8A012D7107}"/>
              </a:ext>
            </a:extLst>
          </p:cNvPr>
          <p:cNvGraphicFramePr>
            <a:graphicFrameLocks noGrp="1"/>
          </p:cNvGraphicFramePr>
          <p:nvPr>
            <p:extLst>
              <p:ext uri="{D42A27DB-BD31-4B8C-83A1-F6EECF244321}">
                <p14:modId xmlns:p14="http://schemas.microsoft.com/office/powerpoint/2010/main" val="763663796"/>
              </p:ext>
            </p:extLst>
          </p:nvPr>
        </p:nvGraphicFramePr>
        <p:xfrm>
          <a:off x="609600" y="554181"/>
          <a:ext cx="10958948" cy="5611087"/>
        </p:xfrm>
        <a:graphic>
          <a:graphicData uri="http://schemas.openxmlformats.org/drawingml/2006/table">
            <a:tbl>
              <a:tblPr firstRow="1" bandRow="1">
                <a:tableStyleId>{EB9631B5-78F2-41C9-869B-9F39066F8104}</a:tableStyleId>
              </a:tblPr>
              <a:tblGrid>
                <a:gridCol w="1634836">
                  <a:extLst>
                    <a:ext uri="{9D8B030D-6E8A-4147-A177-3AD203B41FA5}">
                      <a16:colId xmlns:a16="http://schemas.microsoft.com/office/drawing/2014/main" val="1534740040"/>
                    </a:ext>
                  </a:extLst>
                </a:gridCol>
                <a:gridCol w="1496292">
                  <a:extLst>
                    <a:ext uri="{9D8B030D-6E8A-4147-A177-3AD203B41FA5}">
                      <a16:colId xmlns:a16="http://schemas.microsoft.com/office/drawing/2014/main" val="2131023847"/>
                    </a:ext>
                  </a:extLst>
                </a:gridCol>
                <a:gridCol w="1884217">
                  <a:extLst>
                    <a:ext uri="{9D8B030D-6E8A-4147-A177-3AD203B41FA5}">
                      <a16:colId xmlns:a16="http://schemas.microsoft.com/office/drawing/2014/main" val="2971594928"/>
                    </a:ext>
                  </a:extLst>
                </a:gridCol>
                <a:gridCol w="1246911">
                  <a:extLst>
                    <a:ext uri="{9D8B030D-6E8A-4147-A177-3AD203B41FA5}">
                      <a16:colId xmlns:a16="http://schemas.microsoft.com/office/drawing/2014/main" val="2501172595"/>
                    </a:ext>
                  </a:extLst>
                </a:gridCol>
                <a:gridCol w="1565564">
                  <a:extLst>
                    <a:ext uri="{9D8B030D-6E8A-4147-A177-3AD203B41FA5}">
                      <a16:colId xmlns:a16="http://schemas.microsoft.com/office/drawing/2014/main" val="1864885713"/>
                    </a:ext>
                  </a:extLst>
                </a:gridCol>
                <a:gridCol w="1565564">
                  <a:extLst>
                    <a:ext uri="{9D8B030D-6E8A-4147-A177-3AD203B41FA5}">
                      <a16:colId xmlns:a16="http://schemas.microsoft.com/office/drawing/2014/main" val="3484674629"/>
                    </a:ext>
                  </a:extLst>
                </a:gridCol>
                <a:gridCol w="1565564">
                  <a:extLst>
                    <a:ext uri="{9D8B030D-6E8A-4147-A177-3AD203B41FA5}">
                      <a16:colId xmlns:a16="http://schemas.microsoft.com/office/drawing/2014/main" val="2971636203"/>
                    </a:ext>
                  </a:extLst>
                </a:gridCol>
              </a:tblGrid>
              <a:tr h="623455">
                <a:tc>
                  <a:txBody>
                    <a:bodyPr/>
                    <a:lstStyle/>
                    <a:p>
                      <a:pPr algn="ctr" rtl="0" fontAlgn="ctr"/>
                      <a:r>
                        <a:rPr lang="en-US" sz="1600" u="none" strike="noStrike">
                          <a:effectLst/>
                        </a:rPr>
                        <a:t>Fire</a:t>
                      </a:r>
                      <a:endParaRPr lang="en-US" sz="1600" b="1"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Forest Type</a:t>
                      </a:r>
                      <a:endParaRPr lang="en-US" sz="1600" b="1"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Severity</a:t>
                      </a:r>
                      <a:endParaRPr lang="en-US" sz="1600" b="1"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n 2021</a:t>
                      </a:r>
                      <a:endParaRPr lang="en-US" sz="1600" b="1"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2021 plots with no recruits (%)</a:t>
                      </a:r>
                      <a:endParaRPr lang="en-US" sz="1600" b="1"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n 2022</a:t>
                      </a:r>
                      <a:endParaRPr lang="en-US" sz="1600" b="1"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2022 plots with no recruits (%)</a:t>
                      </a:r>
                      <a:endParaRPr lang="en-US" sz="1600" b="1"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713641357"/>
                  </a:ext>
                </a:extLst>
              </a:tr>
              <a:tr h="311727">
                <a:tc>
                  <a:txBody>
                    <a:bodyPr/>
                    <a:lstStyle/>
                    <a:p>
                      <a:pPr algn="ctr" rtl="0" fontAlgn="ctr"/>
                      <a:r>
                        <a:rPr lang="en-US" sz="1600" u="none" strike="noStrike">
                          <a:effectLst/>
                        </a:rPr>
                        <a:t>Calwood</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Ponderosa</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Low-mod</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17%</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t"/>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50%</a:t>
                      </a:r>
                      <a:endParaRPr lang="en-US" sz="16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3002235652"/>
                  </a:ext>
                </a:extLst>
              </a:tr>
              <a:tr h="311727">
                <a:tc>
                  <a:txBody>
                    <a:bodyPr/>
                    <a:lstStyle/>
                    <a:p>
                      <a:pPr algn="ctr" rtl="0" fontAlgn="ctr"/>
                      <a:r>
                        <a:rPr lang="en-US" sz="1600" u="none" strike="noStrike">
                          <a:effectLst/>
                        </a:rPr>
                        <a:t>Calwood</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Ponderosa</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High</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100%</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t"/>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50%</a:t>
                      </a:r>
                      <a:endParaRPr lang="en-US" sz="16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2123544975"/>
                  </a:ext>
                </a:extLst>
              </a:tr>
              <a:tr h="311727">
                <a:tc>
                  <a:txBody>
                    <a:bodyPr/>
                    <a:lstStyle/>
                    <a:p>
                      <a:pPr algn="ctr" rtl="0" fontAlgn="ctr"/>
                      <a:r>
                        <a:rPr lang="en-US" sz="1600" u="none" strike="noStrike">
                          <a:effectLst/>
                        </a:rPr>
                        <a:t>Cameron Peak</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Ponderosa </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Low-mod</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8</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63%</a:t>
                      </a:r>
                      <a:endParaRPr lang="en-US" sz="16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60018746"/>
                  </a:ext>
                </a:extLst>
              </a:tr>
              <a:tr h="311727">
                <a:tc>
                  <a:txBody>
                    <a:bodyPr/>
                    <a:lstStyle/>
                    <a:p>
                      <a:pPr algn="ctr" rtl="0" fontAlgn="ctr"/>
                      <a:r>
                        <a:rPr lang="en-US" sz="1600" u="none" strike="noStrike">
                          <a:effectLst/>
                        </a:rPr>
                        <a:t>Cameron Peak</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Ponderosa </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High</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83%</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11</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36%</a:t>
                      </a:r>
                      <a:endParaRPr lang="en-US" sz="16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119053501"/>
                  </a:ext>
                </a:extLst>
              </a:tr>
              <a:tr h="311727">
                <a:tc>
                  <a:txBody>
                    <a:bodyPr/>
                    <a:lstStyle/>
                    <a:p>
                      <a:pPr algn="ctr" rtl="0" fontAlgn="ctr"/>
                      <a:r>
                        <a:rPr lang="en-US" sz="1600" u="none" strike="noStrike">
                          <a:effectLst/>
                        </a:rPr>
                        <a:t>Cameron Peak</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Mixed conifer</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Low-mod</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t"/>
                      <a:r>
                        <a:rPr lang="en-US" sz="1600" u="none" strike="noStrike">
                          <a:effectLst/>
                        </a:rPr>
                        <a:t>na</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na</a:t>
                      </a:r>
                      <a:endParaRPr lang="en-US" sz="16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3732783259"/>
                  </a:ext>
                </a:extLst>
              </a:tr>
              <a:tr h="311727">
                <a:tc>
                  <a:txBody>
                    <a:bodyPr/>
                    <a:lstStyle/>
                    <a:p>
                      <a:pPr algn="ctr" rtl="0" fontAlgn="ctr"/>
                      <a:r>
                        <a:rPr lang="en-US" sz="1600" u="none" strike="noStrike" dirty="0">
                          <a:effectLst/>
                        </a:rPr>
                        <a:t>Cameron Peak</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Mixed conifer</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High</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33%</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t"/>
                      <a:r>
                        <a:rPr lang="en-US" sz="1600" u="none" strike="noStrike">
                          <a:effectLst/>
                        </a:rPr>
                        <a:t>na</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na</a:t>
                      </a:r>
                      <a:endParaRPr lang="en-US" sz="16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4101514086"/>
                  </a:ext>
                </a:extLst>
              </a:tr>
              <a:tr h="311727">
                <a:tc>
                  <a:txBody>
                    <a:bodyPr/>
                    <a:lstStyle/>
                    <a:p>
                      <a:pPr algn="ctr" rtl="0" fontAlgn="ctr"/>
                      <a:r>
                        <a:rPr lang="en-US" sz="1600" u="none" strike="noStrike">
                          <a:effectLst/>
                        </a:rPr>
                        <a:t>Cameron Peak</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Lodgepole</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Low-mod</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t"/>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12</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487948176"/>
                  </a:ext>
                </a:extLst>
              </a:tr>
              <a:tr h="311727">
                <a:tc>
                  <a:txBody>
                    <a:bodyPr/>
                    <a:lstStyle/>
                    <a:p>
                      <a:pPr algn="ctr" rtl="0" fontAlgn="ctr"/>
                      <a:r>
                        <a:rPr lang="en-US" sz="1600" u="none" strike="noStrike">
                          <a:effectLst/>
                        </a:rPr>
                        <a:t>Cameron Peak</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Lodgepole</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High</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10</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10%</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t"/>
                      <a:r>
                        <a:rPr lang="en-US" sz="1600" u="none" strike="noStrike">
                          <a:effectLst/>
                        </a:rPr>
                        <a:t>12</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971780461"/>
                  </a:ext>
                </a:extLst>
              </a:tr>
              <a:tr h="311727">
                <a:tc>
                  <a:txBody>
                    <a:bodyPr/>
                    <a:lstStyle/>
                    <a:p>
                      <a:pPr algn="ctr" rtl="0" fontAlgn="ctr"/>
                      <a:r>
                        <a:rPr lang="en-US" sz="1600" u="none" strike="noStrike">
                          <a:effectLst/>
                        </a:rPr>
                        <a:t>Cameron Peak</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Spruce-fir</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525" marR="9525" marT="9525" marB="0" anchor="ctr"/>
                </a:tc>
                <a:tc>
                  <a:txBody>
                    <a:bodyPr/>
                    <a:lstStyle/>
                    <a:p>
                      <a:pPr algn="ctr" rtl="0" fontAlgn="ctr"/>
                      <a:r>
                        <a:rPr lang="en-US" sz="1600" u="none" strike="noStrike">
                          <a:effectLst/>
                        </a:rPr>
                        <a:t>Low-mod</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t"/>
                      <a:r>
                        <a:rPr lang="en-US" sz="1600" u="none" strike="noStrike">
                          <a:effectLst/>
                        </a:rPr>
                        <a:t>5</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40%</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5</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2869314620"/>
                  </a:ext>
                </a:extLst>
              </a:tr>
              <a:tr h="311727">
                <a:tc>
                  <a:txBody>
                    <a:bodyPr/>
                    <a:lstStyle/>
                    <a:p>
                      <a:pPr algn="ctr" rtl="0" fontAlgn="ctr"/>
                      <a:r>
                        <a:rPr lang="en-US" sz="1600" u="none" strike="noStrike">
                          <a:effectLst/>
                        </a:rPr>
                        <a:t>Cameron Peak</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Spruce-fir</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525" marR="9525" marT="9525" marB="0" anchor="ctr"/>
                </a:tc>
                <a:tc>
                  <a:txBody>
                    <a:bodyPr/>
                    <a:lstStyle/>
                    <a:p>
                      <a:pPr algn="ctr" rtl="0" fontAlgn="ctr"/>
                      <a:r>
                        <a:rPr lang="en-US" sz="1600" u="none" strike="noStrike">
                          <a:effectLst/>
                        </a:rPr>
                        <a:t>High</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5</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t"/>
                      <a:r>
                        <a:rPr lang="en-US" sz="1600" u="none" strike="noStrike">
                          <a:effectLst/>
                        </a:rPr>
                        <a:t>5</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397027884"/>
                  </a:ext>
                </a:extLst>
              </a:tr>
              <a:tr h="311727">
                <a:tc>
                  <a:txBody>
                    <a:bodyPr/>
                    <a:lstStyle/>
                    <a:p>
                      <a:pPr algn="ctr" rtl="0" fontAlgn="ctr"/>
                      <a:r>
                        <a:rPr lang="en-US" sz="1600" u="none" strike="noStrike">
                          <a:effectLst/>
                        </a:rPr>
                        <a:t>East Troublesome</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Spruce-fir</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525" marR="9525" marT="9525" marB="0" anchor="ctr"/>
                </a:tc>
                <a:tc>
                  <a:txBody>
                    <a:bodyPr/>
                    <a:lstStyle/>
                    <a:p>
                      <a:pPr algn="ctr" rtl="0" fontAlgn="ctr"/>
                      <a:r>
                        <a:rPr lang="en-US" sz="1600" u="none" strike="noStrike">
                          <a:effectLst/>
                        </a:rPr>
                        <a:t>Low-mod</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t"/>
                      <a:r>
                        <a:rPr lang="en-US" sz="1600" u="none" strike="noStrike">
                          <a:effectLst/>
                        </a:rPr>
                        <a:t>17%</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5</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20%</a:t>
                      </a:r>
                      <a:endParaRPr lang="en-US" sz="16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120491896"/>
                  </a:ext>
                </a:extLst>
              </a:tr>
              <a:tr h="311727">
                <a:tc>
                  <a:txBody>
                    <a:bodyPr/>
                    <a:lstStyle/>
                    <a:p>
                      <a:pPr algn="ctr" rtl="0" fontAlgn="ctr"/>
                      <a:r>
                        <a:rPr lang="en-US" sz="1600" u="none" strike="noStrike">
                          <a:effectLst/>
                        </a:rPr>
                        <a:t>East Troublesome</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Spruce-fir</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525" marR="9525" marT="9525" marB="0" anchor="ctr"/>
                </a:tc>
                <a:tc>
                  <a:txBody>
                    <a:bodyPr/>
                    <a:lstStyle/>
                    <a:p>
                      <a:pPr algn="ctr" rtl="0" fontAlgn="ctr"/>
                      <a:r>
                        <a:rPr lang="en-US" sz="1600" u="none" strike="noStrike">
                          <a:effectLst/>
                        </a:rPr>
                        <a:t>High</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t"/>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100%</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dirty="0">
                          <a:effectLst/>
                        </a:rPr>
                        <a:t>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100%</a:t>
                      </a:r>
                      <a:endParaRPr lang="en-US" sz="16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2360224494"/>
                  </a:ext>
                </a:extLst>
              </a:tr>
              <a:tr h="311727">
                <a:tc>
                  <a:txBody>
                    <a:bodyPr/>
                    <a:lstStyle/>
                    <a:p>
                      <a:pPr algn="ctr" fontAlgn="b"/>
                      <a:r>
                        <a:rPr lang="en-US" sz="1600" u="none" strike="noStrike">
                          <a:effectLst/>
                        </a:rPr>
                        <a:t>Mullen </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ctr"/>
                      <a:r>
                        <a:rPr lang="en-US" sz="1600" u="none" strike="noStrike">
                          <a:effectLst/>
                        </a:rPr>
                        <a:t>Lodgepole</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Low-mod</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17%</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54372387"/>
                  </a:ext>
                </a:extLst>
              </a:tr>
              <a:tr h="311727">
                <a:tc>
                  <a:txBody>
                    <a:bodyPr/>
                    <a:lstStyle/>
                    <a:p>
                      <a:pPr algn="ctr" fontAlgn="b"/>
                      <a:r>
                        <a:rPr lang="en-US" sz="1600" u="none" strike="noStrike">
                          <a:effectLst/>
                        </a:rPr>
                        <a:t>Mullen </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ctr"/>
                      <a:r>
                        <a:rPr lang="en-US" sz="1600" u="none" strike="noStrike">
                          <a:effectLst/>
                        </a:rPr>
                        <a:t>Lodgepole</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High</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92979411"/>
                  </a:ext>
                </a:extLst>
              </a:tr>
              <a:tr h="311727">
                <a:tc>
                  <a:txBody>
                    <a:bodyPr/>
                    <a:lstStyle/>
                    <a:p>
                      <a:pPr algn="ctr" fontAlgn="b"/>
                      <a:r>
                        <a:rPr lang="en-US" sz="1600" u="none" strike="noStrike">
                          <a:effectLst/>
                        </a:rPr>
                        <a:t>Mullen </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ctr"/>
                      <a:r>
                        <a:rPr lang="en-US" sz="1600" u="none" strike="noStrike">
                          <a:effectLst/>
                        </a:rPr>
                        <a:t>Subalpine</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Low-mod</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u="none" strike="noStrike">
                          <a:effectLst/>
                        </a:rPr>
                        <a:t>5</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20%</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5</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20%</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0107690"/>
                  </a:ext>
                </a:extLst>
              </a:tr>
              <a:tr h="311727">
                <a:tc>
                  <a:txBody>
                    <a:bodyPr/>
                    <a:lstStyle/>
                    <a:p>
                      <a:pPr algn="ctr" fontAlgn="b"/>
                      <a:r>
                        <a:rPr lang="en-US" sz="1600" u="none" strike="noStrike">
                          <a:effectLst/>
                        </a:rPr>
                        <a:t>Mullen </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ctr"/>
                      <a:r>
                        <a:rPr lang="en-US" sz="1600" u="none" strike="noStrike">
                          <a:effectLst/>
                        </a:rPr>
                        <a:t>Subalpine</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High</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u="none" strike="noStrike">
                          <a:effectLst/>
                        </a:rPr>
                        <a:t>7</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71%</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7</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dirty="0">
                          <a:effectLst/>
                        </a:rPr>
                        <a:t>71%</a:t>
                      </a:r>
                      <a:endParaRPr lang="en-US"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43114552"/>
                  </a:ext>
                </a:extLst>
              </a:tr>
            </a:tbl>
          </a:graphicData>
        </a:graphic>
      </p:graphicFrame>
      <p:sp>
        <p:nvSpPr>
          <p:cNvPr id="3" name="Rounded Rectangle 2">
            <a:extLst>
              <a:ext uri="{FF2B5EF4-FFF2-40B4-BE49-F238E27FC236}">
                <a16:creationId xmlns:a16="http://schemas.microsoft.com/office/drawing/2014/main" id="{869FC319-B795-F046-B03C-DEE6F8535D74}"/>
              </a:ext>
            </a:extLst>
          </p:cNvPr>
          <p:cNvSpPr/>
          <p:nvPr/>
        </p:nvSpPr>
        <p:spPr>
          <a:xfrm>
            <a:off x="623452" y="3643736"/>
            <a:ext cx="10958948" cy="34636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422CBAE8-5C37-4842-B8D1-E04BE1CF9513}"/>
              </a:ext>
            </a:extLst>
          </p:cNvPr>
          <p:cNvSpPr/>
          <p:nvPr/>
        </p:nvSpPr>
        <p:spPr>
          <a:xfrm>
            <a:off x="7148944" y="3643736"/>
            <a:ext cx="997527" cy="346364"/>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67CF149A-2A98-3848-9E73-6B96E814961A}"/>
              </a:ext>
            </a:extLst>
          </p:cNvPr>
          <p:cNvSpPr/>
          <p:nvPr/>
        </p:nvSpPr>
        <p:spPr>
          <a:xfrm>
            <a:off x="10266217" y="3643736"/>
            <a:ext cx="997527" cy="346364"/>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a:extLst>
              <a:ext uri="{FF2B5EF4-FFF2-40B4-BE49-F238E27FC236}">
                <a16:creationId xmlns:a16="http://schemas.microsoft.com/office/drawing/2014/main" id="{5B8093E0-2615-5843-8F73-B1C5B13EF458}"/>
              </a:ext>
            </a:extLst>
          </p:cNvPr>
          <p:cNvSpPr/>
          <p:nvPr/>
        </p:nvSpPr>
        <p:spPr>
          <a:xfrm>
            <a:off x="609600" y="5534885"/>
            <a:ext cx="10958948" cy="34636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BA5210DB-E1BC-D443-8131-71A9E08F6D55}"/>
              </a:ext>
            </a:extLst>
          </p:cNvPr>
          <p:cNvSpPr/>
          <p:nvPr/>
        </p:nvSpPr>
        <p:spPr>
          <a:xfrm>
            <a:off x="7148944" y="5534885"/>
            <a:ext cx="997527" cy="346364"/>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2FDEA159-A44F-4749-A93A-0D8A0B698954}"/>
              </a:ext>
            </a:extLst>
          </p:cNvPr>
          <p:cNvSpPr/>
          <p:nvPr/>
        </p:nvSpPr>
        <p:spPr>
          <a:xfrm>
            <a:off x="10266216" y="5534885"/>
            <a:ext cx="997527" cy="346364"/>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435911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BB0D8F1-F86D-974C-8F0E-BA8A012D7107}"/>
              </a:ext>
            </a:extLst>
          </p:cNvPr>
          <p:cNvGraphicFramePr>
            <a:graphicFrameLocks noGrp="1"/>
          </p:cNvGraphicFramePr>
          <p:nvPr>
            <p:extLst>
              <p:ext uri="{D42A27DB-BD31-4B8C-83A1-F6EECF244321}">
                <p14:modId xmlns:p14="http://schemas.microsoft.com/office/powerpoint/2010/main" val="726976633"/>
              </p:ext>
            </p:extLst>
          </p:nvPr>
        </p:nvGraphicFramePr>
        <p:xfrm>
          <a:off x="609600" y="554181"/>
          <a:ext cx="10958948" cy="5611087"/>
        </p:xfrm>
        <a:graphic>
          <a:graphicData uri="http://schemas.openxmlformats.org/drawingml/2006/table">
            <a:tbl>
              <a:tblPr firstRow="1" bandRow="1">
                <a:tableStyleId>{EB9631B5-78F2-41C9-869B-9F39066F8104}</a:tableStyleId>
              </a:tblPr>
              <a:tblGrid>
                <a:gridCol w="1634836">
                  <a:extLst>
                    <a:ext uri="{9D8B030D-6E8A-4147-A177-3AD203B41FA5}">
                      <a16:colId xmlns:a16="http://schemas.microsoft.com/office/drawing/2014/main" val="1534740040"/>
                    </a:ext>
                  </a:extLst>
                </a:gridCol>
                <a:gridCol w="1496292">
                  <a:extLst>
                    <a:ext uri="{9D8B030D-6E8A-4147-A177-3AD203B41FA5}">
                      <a16:colId xmlns:a16="http://schemas.microsoft.com/office/drawing/2014/main" val="2131023847"/>
                    </a:ext>
                  </a:extLst>
                </a:gridCol>
                <a:gridCol w="1884217">
                  <a:extLst>
                    <a:ext uri="{9D8B030D-6E8A-4147-A177-3AD203B41FA5}">
                      <a16:colId xmlns:a16="http://schemas.microsoft.com/office/drawing/2014/main" val="2971594928"/>
                    </a:ext>
                  </a:extLst>
                </a:gridCol>
                <a:gridCol w="1246911">
                  <a:extLst>
                    <a:ext uri="{9D8B030D-6E8A-4147-A177-3AD203B41FA5}">
                      <a16:colId xmlns:a16="http://schemas.microsoft.com/office/drawing/2014/main" val="2501172595"/>
                    </a:ext>
                  </a:extLst>
                </a:gridCol>
                <a:gridCol w="1565564">
                  <a:extLst>
                    <a:ext uri="{9D8B030D-6E8A-4147-A177-3AD203B41FA5}">
                      <a16:colId xmlns:a16="http://schemas.microsoft.com/office/drawing/2014/main" val="1864885713"/>
                    </a:ext>
                  </a:extLst>
                </a:gridCol>
                <a:gridCol w="1565564">
                  <a:extLst>
                    <a:ext uri="{9D8B030D-6E8A-4147-A177-3AD203B41FA5}">
                      <a16:colId xmlns:a16="http://schemas.microsoft.com/office/drawing/2014/main" val="3484674629"/>
                    </a:ext>
                  </a:extLst>
                </a:gridCol>
                <a:gridCol w="1565564">
                  <a:extLst>
                    <a:ext uri="{9D8B030D-6E8A-4147-A177-3AD203B41FA5}">
                      <a16:colId xmlns:a16="http://schemas.microsoft.com/office/drawing/2014/main" val="2971636203"/>
                    </a:ext>
                  </a:extLst>
                </a:gridCol>
              </a:tblGrid>
              <a:tr h="623455">
                <a:tc>
                  <a:txBody>
                    <a:bodyPr/>
                    <a:lstStyle/>
                    <a:p>
                      <a:pPr algn="ctr" rtl="0" fontAlgn="ctr"/>
                      <a:r>
                        <a:rPr lang="en-US" sz="1600" u="none" strike="noStrike">
                          <a:effectLst/>
                        </a:rPr>
                        <a:t>Fire</a:t>
                      </a:r>
                      <a:endParaRPr lang="en-US" sz="1600" b="1"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Forest Type</a:t>
                      </a:r>
                      <a:endParaRPr lang="en-US" sz="1600" b="1"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Severity</a:t>
                      </a:r>
                      <a:endParaRPr lang="en-US" sz="1600" b="1"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n 2021</a:t>
                      </a:r>
                      <a:endParaRPr lang="en-US" sz="1600" b="1"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2021 plots with no recruits (%)</a:t>
                      </a:r>
                      <a:endParaRPr lang="en-US" sz="1600" b="1"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n 2022</a:t>
                      </a:r>
                      <a:endParaRPr lang="en-US" sz="1600" b="1"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2022 plots with no recruits (%)</a:t>
                      </a:r>
                      <a:endParaRPr lang="en-US" sz="1600" b="1"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713641357"/>
                  </a:ext>
                </a:extLst>
              </a:tr>
              <a:tr h="311727">
                <a:tc>
                  <a:txBody>
                    <a:bodyPr/>
                    <a:lstStyle/>
                    <a:p>
                      <a:pPr algn="ctr" rtl="0" fontAlgn="ctr"/>
                      <a:r>
                        <a:rPr lang="en-US" sz="1600" u="none" strike="noStrike">
                          <a:effectLst/>
                        </a:rPr>
                        <a:t>Calwood</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Ponderosa</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Low-mod</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17%</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t"/>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50%</a:t>
                      </a:r>
                      <a:endParaRPr lang="en-US" sz="16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3002235652"/>
                  </a:ext>
                </a:extLst>
              </a:tr>
              <a:tr h="311727">
                <a:tc>
                  <a:txBody>
                    <a:bodyPr/>
                    <a:lstStyle/>
                    <a:p>
                      <a:pPr algn="ctr" rtl="0" fontAlgn="ctr"/>
                      <a:r>
                        <a:rPr lang="en-US" sz="1600" u="none" strike="noStrike">
                          <a:effectLst/>
                        </a:rPr>
                        <a:t>Calwood</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Ponderosa</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High</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100%</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t"/>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dirty="0">
                          <a:effectLst/>
                        </a:rPr>
                        <a:t>50%</a:t>
                      </a:r>
                      <a:endParaRPr lang="en-US" sz="16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2123544975"/>
                  </a:ext>
                </a:extLst>
              </a:tr>
              <a:tr h="311727">
                <a:tc>
                  <a:txBody>
                    <a:bodyPr/>
                    <a:lstStyle/>
                    <a:p>
                      <a:pPr algn="ctr" rtl="0" fontAlgn="ctr"/>
                      <a:r>
                        <a:rPr lang="en-US" sz="1600" u="none" strike="noStrike">
                          <a:effectLst/>
                        </a:rPr>
                        <a:t>Cameron Peak</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Ponderosa </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Low-mod</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8</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63%</a:t>
                      </a:r>
                      <a:endParaRPr lang="en-US" sz="16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60018746"/>
                  </a:ext>
                </a:extLst>
              </a:tr>
              <a:tr h="311727">
                <a:tc>
                  <a:txBody>
                    <a:bodyPr/>
                    <a:lstStyle/>
                    <a:p>
                      <a:pPr algn="ctr" rtl="0" fontAlgn="ctr"/>
                      <a:r>
                        <a:rPr lang="en-US" sz="1600" u="none" strike="noStrike">
                          <a:effectLst/>
                        </a:rPr>
                        <a:t>Cameron Peak</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Ponderosa </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High</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83%</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11</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36%</a:t>
                      </a:r>
                      <a:endParaRPr lang="en-US" sz="16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119053501"/>
                  </a:ext>
                </a:extLst>
              </a:tr>
              <a:tr h="311727">
                <a:tc>
                  <a:txBody>
                    <a:bodyPr/>
                    <a:lstStyle/>
                    <a:p>
                      <a:pPr algn="ctr" rtl="0" fontAlgn="ctr"/>
                      <a:r>
                        <a:rPr lang="en-US" sz="1600" u="none" strike="noStrike">
                          <a:effectLst/>
                        </a:rPr>
                        <a:t>Cameron Peak</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Mixed conifer</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Low-mod</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t"/>
                      <a:r>
                        <a:rPr lang="en-US" sz="1600" u="none" strike="noStrike">
                          <a:effectLst/>
                        </a:rPr>
                        <a:t>na</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na</a:t>
                      </a:r>
                      <a:endParaRPr lang="en-US" sz="16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3732783259"/>
                  </a:ext>
                </a:extLst>
              </a:tr>
              <a:tr h="311727">
                <a:tc>
                  <a:txBody>
                    <a:bodyPr/>
                    <a:lstStyle/>
                    <a:p>
                      <a:pPr algn="ctr" rtl="0" fontAlgn="ctr"/>
                      <a:r>
                        <a:rPr lang="en-US" sz="1600" u="none" strike="noStrike">
                          <a:effectLst/>
                        </a:rPr>
                        <a:t>Cameron Peak</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Mixed conifer</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High</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33%</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t"/>
                      <a:r>
                        <a:rPr lang="en-US" sz="1600" u="none" strike="noStrike">
                          <a:effectLst/>
                        </a:rPr>
                        <a:t>na</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na</a:t>
                      </a:r>
                      <a:endParaRPr lang="en-US" sz="16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4101514086"/>
                  </a:ext>
                </a:extLst>
              </a:tr>
              <a:tr h="311727">
                <a:tc>
                  <a:txBody>
                    <a:bodyPr/>
                    <a:lstStyle/>
                    <a:p>
                      <a:pPr algn="ctr" rtl="0" fontAlgn="ctr"/>
                      <a:r>
                        <a:rPr lang="en-US" sz="1600" u="none" strike="noStrike">
                          <a:effectLst/>
                        </a:rPr>
                        <a:t>Cameron Peak</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Lodgepole</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Low-mod</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t"/>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12</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487948176"/>
                  </a:ext>
                </a:extLst>
              </a:tr>
              <a:tr h="311727">
                <a:tc>
                  <a:txBody>
                    <a:bodyPr/>
                    <a:lstStyle/>
                    <a:p>
                      <a:pPr algn="ctr" rtl="0" fontAlgn="ctr"/>
                      <a:r>
                        <a:rPr lang="en-US" sz="1600" u="none" strike="noStrike">
                          <a:effectLst/>
                        </a:rPr>
                        <a:t>Cameron Peak</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Lodgepole</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High</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10</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10%</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t"/>
                      <a:r>
                        <a:rPr lang="en-US" sz="1600" u="none" strike="noStrike">
                          <a:effectLst/>
                        </a:rPr>
                        <a:t>12</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971780461"/>
                  </a:ext>
                </a:extLst>
              </a:tr>
              <a:tr h="311727">
                <a:tc>
                  <a:txBody>
                    <a:bodyPr/>
                    <a:lstStyle/>
                    <a:p>
                      <a:pPr algn="ctr" rtl="0" fontAlgn="ctr"/>
                      <a:r>
                        <a:rPr lang="en-US" sz="1600" u="none" strike="noStrike">
                          <a:effectLst/>
                        </a:rPr>
                        <a:t>Cameron Peak</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Spruce-fir</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525" marR="9525" marT="9525" marB="0" anchor="ctr"/>
                </a:tc>
                <a:tc>
                  <a:txBody>
                    <a:bodyPr/>
                    <a:lstStyle/>
                    <a:p>
                      <a:pPr algn="ctr" rtl="0" fontAlgn="ctr"/>
                      <a:r>
                        <a:rPr lang="en-US" sz="1600" u="none" strike="noStrike">
                          <a:effectLst/>
                        </a:rPr>
                        <a:t>Low-mod</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t"/>
                      <a:r>
                        <a:rPr lang="en-US" sz="1600" u="none" strike="noStrike">
                          <a:effectLst/>
                        </a:rPr>
                        <a:t>5</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40%</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5</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2869314620"/>
                  </a:ext>
                </a:extLst>
              </a:tr>
              <a:tr h="311727">
                <a:tc>
                  <a:txBody>
                    <a:bodyPr/>
                    <a:lstStyle/>
                    <a:p>
                      <a:pPr algn="ctr" rtl="0" fontAlgn="ctr"/>
                      <a:r>
                        <a:rPr lang="en-US" sz="1600" u="none" strike="noStrike">
                          <a:effectLst/>
                        </a:rPr>
                        <a:t>Cameron Peak</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Spruce-fir</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525" marR="9525" marT="9525" marB="0" anchor="ctr"/>
                </a:tc>
                <a:tc>
                  <a:txBody>
                    <a:bodyPr/>
                    <a:lstStyle/>
                    <a:p>
                      <a:pPr algn="ctr" rtl="0" fontAlgn="ctr"/>
                      <a:r>
                        <a:rPr lang="en-US" sz="1600" u="none" strike="noStrike">
                          <a:effectLst/>
                        </a:rPr>
                        <a:t>High</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5</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t"/>
                      <a:r>
                        <a:rPr lang="en-US" sz="1600" u="none" strike="noStrike">
                          <a:effectLst/>
                        </a:rPr>
                        <a:t>5</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397027884"/>
                  </a:ext>
                </a:extLst>
              </a:tr>
              <a:tr h="311727">
                <a:tc>
                  <a:txBody>
                    <a:bodyPr/>
                    <a:lstStyle/>
                    <a:p>
                      <a:pPr algn="ctr" rtl="0" fontAlgn="ctr"/>
                      <a:r>
                        <a:rPr lang="en-US" sz="1600" u="none" strike="noStrike">
                          <a:effectLst/>
                        </a:rPr>
                        <a:t>East Troublesome</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Spruce-fir</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525" marR="9525" marT="9525" marB="0" anchor="ctr"/>
                </a:tc>
                <a:tc>
                  <a:txBody>
                    <a:bodyPr/>
                    <a:lstStyle/>
                    <a:p>
                      <a:pPr algn="ctr" rtl="0" fontAlgn="ctr"/>
                      <a:r>
                        <a:rPr lang="en-US" sz="1600" u="none" strike="noStrike">
                          <a:effectLst/>
                        </a:rPr>
                        <a:t>Low-mod</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t"/>
                      <a:r>
                        <a:rPr lang="en-US" sz="1600" u="none" strike="noStrike">
                          <a:effectLst/>
                        </a:rPr>
                        <a:t>17%</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5</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20%</a:t>
                      </a:r>
                      <a:endParaRPr lang="en-US" sz="16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120491896"/>
                  </a:ext>
                </a:extLst>
              </a:tr>
              <a:tr h="311727">
                <a:tc>
                  <a:txBody>
                    <a:bodyPr/>
                    <a:lstStyle/>
                    <a:p>
                      <a:pPr algn="ctr" rtl="0" fontAlgn="ctr"/>
                      <a:r>
                        <a:rPr lang="en-US" sz="1600" u="none" strike="noStrike">
                          <a:effectLst/>
                        </a:rPr>
                        <a:t>East Troublesome</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Spruce-fir</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525" marR="9525" marT="9525" marB="0" anchor="ctr"/>
                </a:tc>
                <a:tc>
                  <a:txBody>
                    <a:bodyPr/>
                    <a:lstStyle/>
                    <a:p>
                      <a:pPr algn="ctr" rtl="0" fontAlgn="ctr"/>
                      <a:r>
                        <a:rPr lang="en-US" sz="1600" u="none" strike="noStrike">
                          <a:effectLst/>
                        </a:rPr>
                        <a:t>High</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t"/>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100%</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en-US" sz="1600" u="none" strike="noStrike">
                          <a:effectLst/>
                        </a:rPr>
                        <a:t>100%</a:t>
                      </a:r>
                      <a:endParaRPr lang="en-US" sz="16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2360224494"/>
                  </a:ext>
                </a:extLst>
              </a:tr>
              <a:tr h="311727">
                <a:tc>
                  <a:txBody>
                    <a:bodyPr/>
                    <a:lstStyle/>
                    <a:p>
                      <a:pPr algn="ctr" fontAlgn="b"/>
                      <a:r>
                        <a:rPr lang="en-US" sz="1600" u="none" strike="noStrike">
                          <a:effectLst/>
                        </a:rPr>
                        <a:t>Mullen </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ctr"/>
                      <a:r>
                        <a:rPr lang="en-US" sz="1600" u="none" strike="noStrike">
                          <a:effectLst/>
                        </a:rPr>
                        <a:t>Lodgepole</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Low-mod</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17%</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54372387"/>
                  </a:ext>
                </a:extLst>
              </a:tr>
              <a:tr h="311727">
                <a:tc>
                  <a:txBody>
                    <a:bodyPr/>
                    <a:lstStyle/>
                    <a:p>
                      <a:pPr algn="ctr" fontAlgn="b"/>
                      <a:r>
                        <a:rPr lang="en-US" sz="1600" u="none" strike="noStrike">
                          <a:effectLst/>
                        </a:rPr>
                        <a:t>Mullen </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ctr"/>
                      <a:r>
                        <a:rPr lang="en-US" sz="1600" u="none" strike="noStrike">
                          <a:effectLst/>
                        </a:rPr>
                        <a:t>Lodgepole</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High</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92979411"/>
                  </a:ext>
                </a:extLst>
              </a:tr>
              <a:tr h="311727">
                <a:tc>
                  <a:txBody>
                    <a:bodyPr/>
                    <a:lstStyle/>
                    <a:p>
                      <a:pPr algn="ctr" fontAlgn="b"/>
                      <a:r>
                        <a:rPr lang="en-US" sz="1600" u="none" strike="noStrike">
                          <a:effectLst/>
                        </a:rPr>
                        <a:t>Mullen </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ctr"/>
                      <a:r>
                        <a:rPr lang="en-US" sz="1600" u="none" strike="noStrike">
                          <a:effectLst/>
                        </a:rPr>
                        <a:t>Subalpine</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Low-mod</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u="none" strike="noStrike">
                          <a:effectLst/>
                        </a:rPr>
                        <a:t>5</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20%</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5</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20%</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0107690"/>
                  </a:ext>
                </a:extLst>
              </a:tr>
              <a:tr h="311727">
                <a:tc>
                  <a:txBody>
                    <a:bodyPr/>
                    <a:lstStyle/>
                    <a:p>
                      <a:pPr algn="ctr" fontAlgn="b"/>
                      <a:r>
                        <a:rPr lang="en-US" sz="1600" u="none" strike="noStrike">
                          <a:effectLst/>
                        </a:rPr>
                        <a:t>Mullen </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ctr"/>
                      <a:r>
                        <a:rPr lang="en-US" sz="1600" u="none" strike="noStrike">
                          <a:effectLst/>
                        </a:rPr>
                        <a:t>Subalpine</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High</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u="none" strike="noStrike">
                          <a:effectLst/>
                        </a:rPr>
                        <a:t>7</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71%</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7</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dirty="0">
                          <a:effectLst/>
                        </a:rPr>
                        <a:t>71%</a:t>
                      </a:r>
                      <a:endParaRPr lang="en-US"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43114552"/>
                  </a:ext>
                </a:extLst>
              </a:tr>
            </a:tbl>
          </a:graphicData>
        </a:graphic>
      </p:graphicFrame>
      <p:sp>
        <p:nvSpPr>
          <p:cNvPr id="3" name="Rounded Rectangle 2">
            <a:extLst>
              <a:ext uri="{FF2B5EF4-FFF2-40B4-BE49-F238E27FC236}">
                <a16:creationId xmlns:a16="http://schemas.microsoft.com/office/drawing/2014/main" id="{A4BE6A0D-DB21-2448-A611-681C6B44A355}"/>
              </a:ext>
            </a:extLst>
          </p:cNvPr>
          <p:cNvSpPr/>
          <p:nvPr/>
        </p:nvSpPr>
        <p:spPr>
          <a:xfrm>
            <a:off x="609600" y="1482436"/>
            <a:ext cx="10958948" cy="34636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a:extLst>
              <a:ext uri="{FF2B5EF4-FFF2-40B4-BE49-F238E27FC236}">
                <a16:creationId xmlns:a16="http://schemas.microsoft.com/office/drawing/2014/main" id="{21A035EE-7698-2A47-B576-38B2FC420424}"/>
              </a:ext>
            </a:extLst>
          </p:cNvPr>
          <p:cNvSpPr/>
          <p:nvPr/>
        </p:nvSpPr>
        <p:spPr>
          <a:xfrm>
            <a:off x="623452" y="4585855"/>
            <a:ext cx="10958948" cy="34636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a:extLst>
              <a:ext uri="{FF2B5EF4-FFF2-40B4-BE49-F238E27FC236}">
                <a16:creationId xmlns:a16="http://schemas.microsoft.com/office/drawing/2014/main" id="{F0FEA1E2-A949-4747-93B9-ADC1AFBC4CFB}"/>
              </a:ext>
            </a:extLst>
          </p:cNvPr>
          <p:cNvSpPr/>
          <p:nvPr/>
        </p:nvSpPr>
        <p:spPr>
          <a:xfrm>
            <a:off x="623452" y="2071254"/>
            <a:ext cx="10958948" cy="34636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556338AE-EFEE-E644-8088-76A403B95F2F}"/>
              </a:ext>
            </a:extLst>
          </p:cNvPr>
          <p:cNvSpPr/>
          <p:nvPr/>
        </p:nvSpPr>
        <p:spPr>
          <a:xfrm>
            <a:off x="7176655" y="1482436"/>
            <a:ext cx="997527" cy="346364"/>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477F4978-24AF-9B44-8911-A949D1861276}"/>
              </a:ext>
            </a:extLst>
          </p:cNvPr>
          <p:cNvSpPr/>
          <p:nvPr/>
        </p:nvSpPr>
        <p:spPr>
          <a:xfrm>
            <a:off x="10252364" y="1482436"/>
            <a:ext cx="997527" cy="346364"/>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D57D5489-EDA1-EC49-B0F9-D9B2BE410512}"/>
              </a:ext>
            </a:extLst>
          </p:cNvPr>
          <p:cNvSpPr/>
          <p:nvPr/>
        </p:nvSpPr>
        <p:spPr>
          <a:xfrm>
            <a:off x="7176655" y="2071254"/>
            <a:ext cx="997527" cy="346364"/>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D1D021CC-6F68-4B4E-8088-B9B25FBCDCBC}"/>
              </a:ext>
            </a:extLst>
          </p:cNvPr>
          <p:cNvSpPr/>
          <p:nvPr/>
        </p:nvSpPr>
        <p:spPr>
          <a:xfrm>
            <a:off x="10252364" y="2098960"/>
            <a:ext cx="997527" cy="346364"/>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5A03C73E-78C4-CF42-AE28-3750193CA115}"/>
              </a:ext>
            </a:extLst>
          </p:cNvPr>
          <p:cNvSpPr/>
          <p:nvPr/>
        </p:nvSpPr>
        <p:spPr>
          <a:xfrm>
            <a:off x="7204364" y="4585855"/>
            <a:ext cx="997527" cy="346364"/>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5433A6D6-C16A-5D47-A3E1-3C249AED53E7}"/>
              </a:ext>
            </a:extLst>
          </p:cNvPr>
          <p:cNvSpPr/>
          <p:nvPr/>
        </p:nvSpPr>
        <p:spPr>
          <a:xfrm>
            <a:off x="10252364" y="4585855"/>
            <a:ext cx="997527" cy="346364"/>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11">
            <a:extLst>
              <a:ext uri="{FF2B5EF4-FFF2-40B4-BE49-F238E27FC236}">
                <a16:creationId xmlns:a16="http://schemas.microsoft.com/office/drawing/2014/main" id="{FB1EEFCA-ED10-3F4F-BEA8-516850BFF8D8}"/>
              </a:ext>
            </a:extLst>
          </p:cNvPr>
          <p:cNvSpPr/>
          <p:nvPr/>
        </p:nvSpPr>
        <p:spPr>
          <a:xfrm>
            <a:off x="609600" y="5818904"/>
            <a:ext cx="10958948" cy="34636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E8AF163C-D2C7-174C-9809-C3D74DA5387C}"/>
              </a:ext>
            </a:extLst>
          </p:cNvPr>
          <p:cNvSpPr/>
          <p:nvPr/>
        </p:nvSpPr>
        <p:spPr>
          <a:xfrm>
            <a:off x="7162798" y="5832757"/>
            <a:ext cx="997527" cy="346364"/>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D82ACAA3-C118-2647-99AB-8773956F82D7}"/>
              </a:ext>
            </a:extLst>
          </p:cNvPr>
          <p:cNvSpPr/>
          <p:nvPr/>
        </p:nvSpPr>
        <p:spPr>
          <a:xfrm>
            <a:off x="10252363" y="5846610"/>
            <a:ext cx="997527" cy="346364"/>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44421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5666C340-17DB-7B49-BA40-EC1D035B414B}"/>
              </a:ext>
            </a:extLst>
          </p:cNvPr>
          <p:cNvSpPr/>
          <p:nvPr/>
        </p:nvSpPr>
        <p:spPr>
          <a:xfrm>
            <a:off x="3088481" y="265326"/>
            <a:ext cx="6015037" cy="885825"/>
          </a:xfrm>
          <a:prstGeom prst="roundRect">
            <a:avLst/>
          </a:prstGeom>
          <a:solidFill>
            <a:schemeClr val="tx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CFRI POST-FIRE MONITORING</a:t>
            </a:r>
          </a:p>
        </p:txBody>
      </p:sp>
      <p:sp>
        <p:nvSpPr>
          <p:cNvPr id="3" name="TextBox 2">
            <a:extLst>
              <a:ext uri="{FF2B5EF4-FFF2-40B4-BE49-F238E27FC236}">
                <a16:creationId xmlns:a16="http://schemas.microsoft.com/office/drawing/2014/main" id="{4D069311-7086-8449-A81F-75262F8AF255}"/>
              </a:ext>
            </a:extLst>
          </p:cNvPr>
          <p:cNvSpPr txBox="1"/>
          <p:nvPr/>
        </p:nvSpPr>
        <p:spPr>
          <a:xfrm>
            <a:off x="555811" y="708238"/>
            <a:ext cx="5540188" cy="6001643"/>
          </a:xfrm>
          <a:prstGeom prst="rect">
            <a:avLst/>
          </a:prstGeom>
          <a:noFill/>
        </p:spPr>
        <p:txBody>
          <a:bodyPr wrap="square" rtlCol="0">
            <a:spAutoFit/>
          </a:bodyPr>
          <a:lstStyle/>
          <a:p>
            <a:r>
              <a:rPr lang="en-US" sz="2400" dirty="0"/>
              <a:t>Next steps:</a:t>
            </a:r>
          </a:p>
          <a:p>
            <a:endParaRPr lang="en-US" sz="2400" dirty="0"/>
          </a:p>
          <a:p>
            <a:pPr marL="285750" indent="-285750">
              <a:buFont typeface="Arial" panose="020B0604020202020204" pitchFamily="34" charset="0"/>
              <a:buChar char="•"/>
            </a:pPr>
            <a:r>
              <a:rPr lang="en-US" sz="2400" dirty="0"/>
              <a:t>Full dataset analysis and reporting</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Include other variables such as aspect, elevation, slope, topography, moisture stress, understory vegetation, fine and  coarse fuel, etc.</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Share more detailed results with ARP and Med-Bow NF staff</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Continue to monitor these plots 3?, 5-, 10-, 20+ years post-fire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Add additional plots into the ET Fire?</a:t>
            </a:r>
          </a:p>
        </p:txBody>
      </p:sp>
      <p:pic>
        <p:nvPicPr>
          <p:cNvPr id="4" name="Picture 3">
            <a:extLst>
              <a:ext uri="{FF2B5EF4-FFF2-40B4-BE49-F238E27FC236}">
                <a16:creationId xmlns:a16="http://schemas.microsoft.com/office/drawing/2014/main" id="{A8895FBB-F72D-0E46-AD17-2F43B6880F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23212" y="1398495"/>
            <a:ext cx="4984376" cy="4984376"/>
          </a:xfrm>
          <a:prstGeom prst="rect">
            <a:avLst/>
          </a:prstGeom>
        </p:spPr>
      </p:pic>
      <p:sp>
        <p:nvSpPr>
          <p:cNvPr id="5" name="TextBox 4">
            <a:extLst>
              <a:ext uri="{FF2B5EF4-FFF2-40B4-BE49-F238E27FC236}">
                <a16:creationId xmlns:a16="http://schemas.microsoft.com/office/drawing/2014/main" id="{8B358552-C1EA-E24A-B703-39DB0020F0B5}"/>
              </a:ext>
            </a:extLst>
          </p:cNvPr>
          <p:cNvSpPr txBox="1"/>
          <p:nvPr/>
        </p:nvSpPr>
        <p:spPr>
          <a:xfrm>
            <a:off x="6423212" y="6006353"/>
            <a:ext cx="4984376" cy="369332"/>
          </a:xfrm>
          <a:prstGeom prst="rect">
            <a:avLst/>
          </a:prstGeom>
          <a:noFill/>
        </p:spPr>
        <p:txBody>
          <a:bodyPr wrap="square" rtlCol="0">
            <a:spAutoFit/>
          </a:bodyPr>
          <a:lstStyle/>
          <a:p>
            <a:r>
              <a:rPr lang="en-US" dirty="0"/>
              <a:t>CFRI post-fire crew, 2020 East Troublesome Fire</a:t>
            </a:r>
          </a:p>
        </p:txBody>
      </p:sp>
    </p:spTree>
    <p:extLst>
      <p:ext uri="{BB962C8B-B14F-4D97-AF65-F5344CB8AC3E}">
        <p14:creationId xmlns:p14="http://schemas.microsoft.com/office/powerpoint/2010/main" val="1803618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BF4A1B-E4E4-1945-8013-888F9D79A204}"/>
              </a:ext>
            </a:extLst>
          </p:cNvPr>
          <p:cNvSpPr txBox="1"/>
          <p:nvPr/>
        </p:nvSpPr>
        <p:spPr>
          <a:xfrm>
            <a:off x="283170" y="1409047"/>
            <a:ext cx="4532939" cy="5632311"/>
          </a:xfrm>
          <a:prstGeom prst="rect">
            <a:avLst/>
          </a:prstGeom>
          <a:noFill/>
        </p:spPr>
        <p:txBody>
          <a:bodyPr wrap="square" rtlCol="0">
            <a:spAutoFit/>
          </a:bodyPr>
          <a:lstStyle/>
          <a:p>
            <a:r>
              <a:rPr lang="en-US" dirty="0"/>
              <a:t>Acknowledgements: </a:t>
            </a:r>
          </a:p>
          <a:p>
            <a:endParaRPr lang="en-US" dirty="0"/>
          </a:p>
          <a:p>
            <a:r>
              <a:rPr lang="en-US" dirty="0"/>
              <a:t>RMRS: Chuck Rhoades</a:t>
            </a:r>
          </a:p>
          <a:p>
            <a:r>
              <a:rPr lang="en-US" dirty="0"/>
              <a:t>CFRI: Kat </a:t>
            </a:r>
            <a:r>
              <a:rPr lang="en-US" dirty="0" err="1"/>
              <a:t>Morici</a:t>
            </a:r>
            <a:r>
              <a:rPr lang="en-US" dirty="0"/>
              <a:t>, Savannah Lehnert, Sienna Wessel, Allie Rhea </a:t>
            </a:r>
          </a:p>
          <a:p>
            <a:endParaRPr lang="en-US" dirty="0"/>
          </a:p>
          <a:p>
            <a:r>
              <a:rPr lang="en-US" b="1" dirty="0"/>
              <a:t>CSU Field crew</a:t>
            </a:r>
            <a:r>
              <a:rPr lang="en-US" dirty="0"/>
              <a:t>:</a:t>
            </a:r>
          </a:p>
          <a:p>
            <a:r>
              <a:rPr lang="en-US" dirty="0"/>
              <a:t>Kate Weimer, Helen Flynn, Tyler Carlson,</a:t>
            </a:r>
            <a:r>
              <a:rPr lang="en-US" b="0" i="0" dirty="0">
                <a:effectLst/>
                <a:latin typeface="Segoe UI" panose="020B0502040204020203" pitchFamily="34" charset="0"/>
              </a:rPr>
              <a:t> Stavros </a:t>
            </a:r>
            <a:r>
              <a:rPr lang="en-US" b="0" i="0" dirty="0" err="1">
                <a:effectLst/>
                <a:latin typeface="Segoe UI" panose="020B0502040204020203" pitchFamily="34" charset="0"/>
              </a:rPr>
              <a:t>Tekosis</a:t>
            </a:r>
            <a:r>
              <a:rPr lang="en-US" b="0" i="0" dirty="0">
                <a:effectLst/>
                <a:latin typeface="Segoe UI" panose="020B0502040204020203" pitchFamily="34" charset="0"/>
              </a:rPr>
              <a:t>, Sean McLennan, Michael </a:t>
            </a:r>
            <a:r>
              <a:rPr lang="en-US" b="0" i="0" dirty="0" err="1">
                <a:effectLst/>
                <a:latin typeface="Segoe UI" panose="020B0502040204020203" pitchFamily="34" charset="0"/>
              </a:rPr>
              <a:t>McNorvell</a:t>
            </a:r>
            <a:r>
              <a:rPr lang="en-US" dirty="0">
                <a:latin typeface="Segoe UI" panose="020B0502040204020203" pitchFamily="34" charset="0"/>
              </a:rPr>
              <a:t> and many more!</a:t>
            </a:r>
            <a:endParaRPr lang="en-US" dirty="0"/>
          </a:p>
          <a:p>
            <a:endParaRPr lang="en-US" dirty="0"/>
          </a:p>
          <a:p>
            <a:r>
              <a:rPr lang="en-US" b="1" dirty="0"/>
              <a:t>ARP staff: </a:t>
            </a:r>
          </a:p>
          <a:p>
            <a:r>
              <a:rPr lang="en-US" dirty="0"/>
              <a:t>Kevin </a:t>
            </a:r>
            <a:r>
              <a:rPr lang="en-US" dirty="0" err="1"/>
              <a:t>Zimlinghaus</a:t>
            </a:r>
            <a:r>
              <a:rPr lang="en-US" dirty="0"/>
              <a:t>, Kevin McLaughlin, Jonathan Grand, Katie </a:t>
            </a:r>
            <a:r>
              <a:rPr lang="en-US" dirty="0" err="1"/>
              <a:t>Fialko</a:t>
            </a:r>
            <a:r>
              <a:rPr lang="en-US" dirty="0"/>
              <a:t>, Eric </a:t>
            </a:r>
            <a:r>
              <a:rPr lang="en-US" dirty="0" err="1"/>
              <a:t>Freels</a:t>
            </a:r>
            <a:r>
              <a:rPr lang="en-US" dirty="0"/>
              <a:t>, Matt Jurak, Mike Montgomery</a:t>
            </a:r>
          </a:p>
          <a:p>
            <a:pPr marL="285750" indent="-285750">
              <a:buFont typeface="Arial" panose="020B0604020202020204" pitchFamily="34" charset="0"/>
              <a:buChar char="•"/>
            </a:pPr>
            <a:endParaRPr lang="en-US" dirty="0"/>
          </a:p>
          <a:p>
            <a:r>
              <a:rPr lang="en-US" b="1" dirty="0"/>
              <a:t>CSFS nursery: </a:t>
            </a:r>
            <a:r>
              <a:rPr lang="en-US" dirty="0"/>
              <a:t>Orion Aon, David </a:t>
            </a:r>
            <a:r>
              <a:rPr lang="en-US" dirty="0" err="1"/>
              <a:t>Meeneghan</a:t>
            </a:r>
            <a:endParaRPr lang="en-US" dirty="0"/>
          </a:p>
          <a:p>
            <a:endParaRPr lang="en-US" dirty="0"/>
          </a:p>
          <a:p>
            <a:endParaRPr lang="en-US" dirty="0"/>
          </a:p>
          <a:p>
            <a:endParaRPr lang="en-US" dirty="0"/>
          </a:p>
        </p:txBody>
      </p:sp>
      <p:sp>
        <p:nvSpPr>
          <p:cNvPr id="4" name="Rounded Rectangle 3">
            <a:extLst>
              <a:ext uri="{FF2B5EF4-FFF2-40B4-BE49-F238E27FC236}">
                <a16:creationId xmlns:a16="http://schemas.microsoft.com/office/drawing/2014/main" id="{C4C91937-872D-3F40-AEC3-34850134996A}"/>
              </a:ext>
            </a:extLst>
          </p:cNvPr>
          <p:cNvSpPr/>
          <p:nvPr/>
        </p:nvSpPr>
        <p:spPr>
          <a:xfrm>
            <a:off x="4723918" y="238545"/>
            <a:ext cx="5325997" cy="1242151"/>
          </a:xfrm>
          <a:prstGeom prst="roundRect">
            <a:avLst/>
          </a:prstGeom>
          <a:solidFill>
            <a:schemeClr val="tx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THANK YOU!</a:t>
            </a:r>
          </a:p>
          <a:p>
            <a:pPr algn="ctr"/>
            <a:endParaRPr lang="en-US" sz="2400" b="1" dirty="0"/>
          </a:p>
          <a:p>
            <a:pPr algn="ctr"/>
            <a:r>
              <a:rPr lang="en-US" sz="2400" b="1" dirty="0"/>
              <a:t>marin.chambers@colostate.edu</a:t>
            </a:r>
          </a:p>
        </p:txBody>
      </p:sp>
      <p:pic>
        <p:nvPicPr>
          <p:cNvPr id="8" name="Picture 7">
            <a:extLst>
              <a:ext uri="{FF2B5EF4-FFF2-40B4-BE49-F238E27FC236}">
                <a16:creationId xmlns:a16="http://schemas.microsoft.com/office/drawing/2014/main" id="{E43388F9-A979-4A47-ACC5-118A6A5DE4B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4047" y="310193"/>
            <a:ext cx="3267395" cy="1098854"/>
          </a:xfrm>
          <a:prstGeom prst="rect">
            <a:avLst/>
          </a:prstGeom>
        </p:spPr>
      </p:pic>
      <p:pic>
        <p:nvPicPr>
          <p:cNvPr id="3" name="Picture 2">
            <a:extLst>
              <a:ext uri="{FF2B5EF4-FFF2-40B4-BE49-F238E27FC236}">
                <a16:creationId xmlns:a16="http://schemas.microsoft.com/office/drawing/2014/main" id="{657E9FD4-2CBF-CA4B-9966-A82DB05FBB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83560" y="1540684"/>
            <a:ext cx="2625270" cy="3500360"/>
          </a:xfrm>
          <a:prstGeom prst="rect">
            <a:avLst/>
          </a:prstGeom>
        </p:spPr>
      </p:pic>
      <p:pic>
        <p:nvPicPr>
          <p:cNvPr id="5" name="Picture 4">
            <a:extLst>
              <a:ext uri="{FF2B5EF4-FFF2-40B4-BE49-F238E27FC236}">
                <a16:creationId xmlns:a16="http://schemas.microsoft.com/office/drawing/2014/main" id="{AFA4A79A-5B73-1142-88A1-288A0AC5BB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74810" y="2818420"/>
            <a:ext cx="2850776" cy="3801035"/>
          </a:xfrm>
          <a:prstGeom prst="rect">
            <a:avLst/>
          </a:prstGeom>
        </p:spPr>
      </p:pic>
      <p:pic>
        <p:nvPicPr>
          <p:cNvPr id="6" name="Picture 5">
            <a:extLst>
              <a:ext uri="{FF2B5EF4-FFF2-40B4-BE49-F238E27FC236}">
                <a16:creationId xmlns:a16="http://schemas.microsoft.com/office/drawing/2014/main" id="{F46482FB-5B85-5746-A019-B16AFF60A9F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53104" y="1678820"/>
            <a:ext cx="2625270" cy="3500360"/>
          </a:xfrm>
          <a:prstGeom prst="rect">
            <a:avLst/>
          </a:prstGeom>
        </p:spPr>
      </p:pic>
    </p:spTree>
    <p:extLst>
      <p:ext uri="{BB962C8B-B14F-4D97-AF65-F5344CB8AC3E}">
        <p14:creationId xmlns:p14="http://schemas.microsoft.com/office/powerpoint/2010/main" val="21811653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AEA94E-DF3D-7442-92C8-C5205123E4DF}"/>
              </a:ext>
            </a:extLst>
          </p:cNvPr>
          <p:cNvPicPr>
            <a:picLocks noChangeAspect="1"/>
          </p:cNvPicPr>
          <p:nvPr/>
        </p:nvPicPr>
        <p:blipFill>
          <a:blip r:embed="rId3"/>
          <a:stretch>
            <a:fillRect/>
          </a:stretch>
        </p:blipFill>
        <p:spPr>
          <a:xfrm>
            <a:off x="1650339" y="984895"/>
            <a:ext cx="9100787" cy="5610521"/>
          </a:xfrm>
          <a:prstGeom prst="rect">
            <a:avLst/>
          </a:prstGeom>
        </p:spPr>
      </p:pic>
      <p:sp>
        <p:nvSpPr>
          <p:cNvPr id="4" name="Rounded Rectangle 3">
            <a:extLst>
              <a:ext uri="{FF2B5EF4-FFF2-40B4-BE49-F238E27FC236}">
                <a16:creationId xmlns:a16="http://schemas.microsoft.com/office/drawing/2014/main" id="{917F9D98-314B-4345-8C3B-679FB5618323}"/>
              </a:ext>
            </a:extLst>
          </p:cNvPr>
          <p:cNvSpPr/>
          <p:nvPr/>
        </p:nvSpPr>
        <p:spPr>
          <a:xfrm>
            <a:off x="3088480" y="99072"/>
            <a:ext cx="6015037" cy="885825"/>
          </a:xfrm>
          <a:prstGeom prst="roundRect">
            <a:avLst/>
          </a:prstGeom>
          <a:solidFill>
            <a:schemeClr val="tx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CFRI POST-FIRE PLANTING STUDY</a:t>
            </a:r>
          </a:p>
        </p:txBody>
      </p:sp>
      <p:pic>
        <p:nvPicPr>
          <p:cNvPr id="5" name="Picture 4">
            <a:extLst>
              <a:ext uri="{FF2B5EF4-FFF2-40B4-BE49-F238E27FC236}">
                <a16:creationId xmlns:a16="http://schemas.microsoft.com/office/drawing/2014/main" id="{776AF8B7-1708-E147-B6D5-4C3EEB0B855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50339" y="5806872"/>
            <a:ext cx="1757879" cy="771514"/>
          </a:xfrm>
          <a:prstGeom prst="rect">
            <a:avLst/>
          </a:prstGeom>
        </p:spPr>
      </p:pic>
    </p:spTree>
    <p:extLst>
      <p:ext uri="{BB962C8B-B14F-4D97-AF65-F5344CB8AC3E}">
        <p14:creationId xmlns:p14="http://schemas.microsoft.com/office/powerpoint/2010/main" val="2551139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C522EE-1FDA-014C-8CBA-C75B174F792B}"/>
              </a:ext>
            </a:extLst>
          </p:cNvPr>
          <p:cNvPicPr>
            <a:picLocks noChangeAspect="1"/>
          </p:cNvPicPr>
          <p:nvPr/>
        </p:nvPicPr>
        <p:blipFill>
          <a:blip r:embed="rId3"/>
          <a:stretch>
            <a:fillRect/>
          </a:stretch>
        </p:blipFill>
        <p:spPr>
          <a:xfrm>
            <a:off x="1383687" y="41838"/>
            <a:ext cx="8868675" cy="6774323"/>
          </a:xfrm>
          <a:prstGeom prst="rect">
            <a:avLst/>
          </a:prstGeom>
        </p:spPr>
      </p:pic>
      <p:sp>
        <p:nvSpPr>
          <p:cNvPr id="3" name="TextBox 2">
            <a:extLst>
              <a:ext uri="{FF2B5EF4-FFF2-40B4-BE49-F238E27FC236}">
                <a16:creationId xmlns:a16="http://schemas.microsoft.com/office/drawing/2014/main" id="{43F4DEB1-F22D-9A41-81E6-0CB7D4756483}"/>
              </a:ext>
            </a:extLst>
          </p:cNvPr>
          <p:cNvSpPr txBox="1"/>
          <p:nvPr/>
        </p:nvSpPr>
        <p:spPr>
          <a:xfrm>
            <a:off x="3848100" y="1295400"/>
            <a:ext cx="711200" cy="261610"/>
          </a:xfrm>
          <a:prstGeom prst="rect">
            <a:avLst/>
          </a:prstGeom>
          <a:noFill/>
        </p:spPr>
        <p:txBody>
          <a:bodyPr wrap="square" rtlCol="0">
            <a:spAutoFit/>
          </a:bodyPr>
          <a:lstStyle/>
          <a:p>
            <a:r>
              <a:rPr lang="en-US" sz="1100" b="1" dirty="0">
                <a:solidFill>
                  <a:schemeClr val="bg1"/>
                </a:solidFill>
              </a:rPr>
              <a:t>Mullen</a:t>
            </a:r>
          </a:p>
        </p:txBody>
      </p:sp>
      <p:sp>
        <p:nvSpPr>
          <p:cNvPr id="4" name="TextBox 3">
            <a:extLst>
              <a:ext uri="{FF2B5EF4-FFF2-40B4-BE49-F238E27FC236}">
                <a16:creationId xmlns:a16="http://schemas.microsoft.com/office/drawing/2014/main" id="{E26D66B3-ED18-F74D-AFFC-326FEE16B921}"/>
              </a:ext>
            </a:extLst>
          </p:cNvPr>
          <p:cNvSpPr txBox="1"/>
          <p:nvPr/>
        </p:nvSpPr>
        <p:spPr>
          <a:xfrm>
            <a:off x="6096000" y="3428999"/>
            <a:ext cx="711200" cy="430887"/>
          </a:xfrm>
          <a:prstGeom prst="rect">
            <a:avLst/>
          </a:prstGeom>
          <a:noFill/>
        </p:spPr>
        <p:txBody>
          <a:bodyPr wrap="square" rtlCol="0">
            <a:spAutoFit/>
          </a:bodyPr>
          <a:lstStyle/>
          <a:p>
            <a:pPr algn="ctr"/>
            <a:r>
              <a:rPr lang="en-US" sz="1100" b="1" dirty="0">
                <a:solidFill>
                  <a:schemeClr val="bg1"/>
                </a:solidFill>
              </a:rPr>
              <a:t>Cameron Peak</a:t>
            </a:r>
          </a:p>
        </p:txBody>
      </p:sp>
      <p:sp>
        <p:nvSpPr>
          <p:cNvPr id="5" name="TextBox 4">
            <a:extLst>
              <a:ext uri="{FF2B5EF4-FFF2-40B4-BE49-F238E27FC236}">
                <a16:creationId xmlns:a16="http://schemas.microsoft.com/office/drawing/2014/main" id="{BF2330FD-D0F4-7C41-A930-78700875D105}"/>
              </a:ext>
            </a:extLst>
          </p:cNvPr>
          <p:cNvSpPr txBox="1"/>
          <p:nvPr/>
        </p:nvSpPr>
        <p:spPr>
          <a:xfrm>
            <a:off x="4445000" y="5566405"/>
            <a:ext cx="1026464" cy="430887"/>
          </a:xfrm>
          <a:prstGeom prst="rect">
            <a:avLst/>
          </a:prstGeom>
          <a:noFill/>
        </p:spPr>
        <p:txBody>
          <a:bodyPr wrap="square" rtlCol="0">
            <a:spAutoFit/>
          </a:bodyPr>
          <a:lstStyle/>
          <a:p>
            <a:pPr algn="ctr"/>
            <a:r>
              <a:rPr lang="en-US" sz="1100" b="1" dirty="0">
                <a:solidFill>
                  <a:schemeClr val="bg1"/>
                </a:solidFill>
              </a:rPr>
              <a:t>East Troublesome</a:t>
            </a:r>
          </a:p>
        </p:txBody>
      </p:sp>
      <p:sp>
        <p:nvSpPr>
          <p:cNvPr id="6" name="TextBox 5">
            <a:extLst>
              <a:ext uri="{FF2B5EF4-FFF2-40B4-BE49-F238E27FC236}">
                <a16:creationId xmlns:a16="http://schemas.microsoft.com/office/drawing/2014/main" id="{BD24BA59-88C6-4A45-B6F4-BC488E43C8B6}"/>
              </a:ext>
            </a:extLst>
          </p:cNvPr>
          <p:cNvSpPr txBox="1"/>
          <p:nvPr/>
        </p:nvSpPr>
        <p:spPr>
          <a:xfrm>
            <a:off x="7506313" y="5828015"/>
            <a:ext cx="711200" cy="261610"/>
          </a:xfrm>
          <a:prstGeom prst="rect">
            <a:avLst/>
          </a:prstGeom>
          <a:noFill/>
        </p:spPr>
        <p:txBody>
          <a:bodyPr wrap="square" rtlCol="0">
            <a:spAutoFit/>
          </a:bodyPr>
          <a:lstStyle/>
          <a:p>
            <a:r>
              <a:rPr lang="en-US" sz="1100" b="1" dirty="0" err="1">
                <a:solidFill>
                  <a:schemeClr val="bg1"/>
                </a:solidFill>
              </a:rPr>
              <a:t>Calwood</a:t>
            </a:r>
            <a:endParaRPr lang="en-US" sz="1100" b="1" dirty="0">
              <a:solidFill>
                <a:schemeClr val="bg1"/>
              </a:solidFill>
            </a:endParaRPr>
          </a:p>
        </p:txBody>
      </p:sp>
    </p:spTree>
    <p:extLst>
      <p:ext uri="{BB962C8B-B14F-4D97-AF65-F5344CB8AC3E}">
        <p14:creationId xmlns:p14="http://schemas.microsoft.com/office/powerpoint/2010/main" val="23632562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CECF532B-AF9B-9743-A398-58F803F66254}"/>
              </a:ext>
            </a:extLst>
          </p:cNvPr>
          <p:cNvSpPr/>
          <p:nvPr/>
        </p:nvSpPr>
        <p:spPr>
          <a:xfrm>
            <a:off x="3088481" y="265326"/>
            <a:ext cx="6015037" cy="885825"/>
          </a:xfrm>
          <a:prstGeom prst="roundRect">
            <a:avLst/>
          </a:prstGeom>
          <a:solidFill>
            <a:schemeClr val="tx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CFRI POST-FIRE PLANTING STUDY</a:t>
            </a:r>
          </a:p>
        </p:txBody>
      </p:sp>
      <p:sp>
        <p:nvSpPr>
          <p:cNvPr id="3" name="TextBox 2">
            <a:extLst>
              <a:ext uri="{FF2B5EF4-FFF2-40B4-BE49-F238E27FC236}">
                <a16:creationId xmlns:a16="http://schemas.microsoft.com/office/drawing/2014/main" id="{F6381D2A-B196-8C45-A5E1-6927C1BF0A1A}"/>
              </a:ext>
            </a:extLst>
          </p:cNvPr>
          <p:cNvSpPr txBox="1"/>
          <p:nvPr/>
        </p:nvSpPr>
        <p:spPr>
          <a:xfrm>
            <a:off x="4861192" y="1457449"/>
            <a:ext cx="5858576" cy="5539978"/>
          </a:xfrm>
          <a:prstGeom prst="rect">
            <a:avLst/>
          </a:prstGeom>
          <a:noFill/>
        </p:spPr>
        <p:txBody>
          <a:bodyPr wrap="square" rtlCol="0">
            <a:spAutoFit/>
          </a:bodyPr>
          <a:lstStyle/>
          <a:p>
            <a:r>
              <a:rPr lang="en-US" sz="2400" dirty="0">
                <a:latin typeface="Times New Roman" panose="02020603050405020304" pitchFamily="18" charset="0"/>
                <a:ea typeface="Times New Roman" panose="02020603050405020304" pitchFamily="18" charset="0"/>
              </a:rPr>
              <a:t>U</a:t>
            </a:r>
            <a:r>
              <a:rPr lang="en-US" sz="2400" dirty="0">
                <a:effectLst/>
                <a:latin typeface="Times New Roman" panose="02020603050405020304" pitchFamily="18" charset="0"/>
                <a:ea typeface="Times New Roman" panose="02020603050405020304" pitchFamily="18" charset="0"/>
              </a:rPr>
              <a:t>tilized  subset of existing CFRI post-fire monitoring plots</a:t>
            </a:r>
          </a:p>
          <a:p>
            <a:pPr marL="342900" indent="-342900">
              <a:buFont typeface="Arial" panose="020B0604020202020204" pitchFamily="34" charset="0"/>
              <a:buChar char="•"/>
            </a:pPr>
            <a:r>
              <a:rPr lang="en-US" sz="2400" dirty="0">
                <a:effectLst/>
                <a:latin typeface="Times New Roman" panose="02020603050405020304" pitchFamily="18" charset="0"/>
                <a:ea typeface="Times New Roman" panose="02020603050405020304" pitchFamily="18" charset="0"/>
              </a:rPr>
              <a:t>low-moderate and high severity burn areas in 2020 Cameron Peak Fire</a:t>
            </a:r>
          </a:p>
          <a:p>
            <a:endParaRPr lang="en-US" sz="2400" dirty="0">
              <a:latin typeface="Times New Roman" panose="02020603050405020304" pitchFamily="18" charset="0"/>
            </a:endParaRPr>
          </a:p>
          <a:p>
            <a:r>
              <a:rPr lang="en-US" sz="2400" dirty="0">
                <a:latin typeface="Times New Roman" panose="02020603050405020304" pitchFamily="18" charset="0"/>
              </a:rPr>
              <a:t>Planted Spring 2022: </a:t>
            </a:r>
          </a:p>
          <a:p>
            <a:pPr marL="285750" marR="0" indent="-285750">
              <a:spcBef>
                <a:spcPts val="0"/>
              </a:spcBef>
              <a:spcAft>
                <a:spcPts val="0"/>
              </a:spcAft>
              <a:buFont typeface="Arial" panose="020B0604020202020204" pitchFamily="34" charset="0"/>
              <a:buChar cha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Ponderosa pine; 8,000’</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Ponderosa pine; 9,000’ </a:t>
            </a:r>
          </a:p>
          <a:p>
            <a:pPr marL="285750" indent="-285750">
              <a:buFont typeface="Arial" panose="020B0604020202020204" pitchFamily="34" charset="0"/>
              <a:buChar cha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Douglas-fir</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L</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odgepole pine</a:t>
            </a:r>
          </a:p>
          <a:p>
            <a:pPr marL="285750" marR="0" indent="-285750">
              <a:spcBef>
                <a:spcPts val="0"/>
              </a:spcBef>
              <a:spcAft>
                <a:spcPts val="0"/>
              </a:spcAft>
              <a:buFont typeface="Arial" panose="020B0604020202020204" pitchFamily="34" charset="0"/>
              <a:buChar char="•"/>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L</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imber pine</a:t>
            </a:r>
          </a:p>
          <a:p>
            <a:pPr marL="285750" indent="-285750">
              <a:buFont typeface="Arial" panose="020B0604020202020204" pitchFamily="34" charset="0"/>
              <a:buChar cha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Engelmann spruce</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400" dirty="0"/>
          </a:p>
          <a:p>
            <a:endParaRPr lang="en-US" sz="2400" dirty="0">
              <a:latin typeface="Times New Roman" panose="02020603050405020304" pitchFamily="18" charset="0"/>
            </a:endParaRPr>
          </a:p>
        </p:txBody>
      </p:sp>
      <p:sp>
        <p:nvSpPr>
          <p:cNvPr id="5" name="TextBox 4">
            <a:extLst>
              <a:ext uri="{FF2B5EF4-FFF2-40B4-BE49-F238E27FC236}">
                <a16:creationId xmlns:a16="http://schemas.microsoft.com/office/drawing/2014/main" id="{4A57C70E-88BA-604C-9E19-B8B21308F27F}"/>
              </a:ext>
            </a:extLst>
          </p:cNvPr>
          <p:cNvSpPr txBox="1"/>
          <p:nvPr/>
        </p:nvSpPr>
        <p:spPr>
          <a:xfrm>
            <a:off x="8227580" y="6116359"/>
            <a:ext cx="4984376" cy="646331"/>
          </a:xfrm>
          <a:prstGeom prst="rect">
            <a:avLst/>
          </a:prstGeom>
          <a:noFill/>
        </p:spPr>
        <p:txBody>
          <a:bodyPr wrap="square" rtlCol="0">
            <a:spAutoFit/>
          </a:bodyPr>
          <a:lstStyle/>
          <a:p>
            <a:r>
              <a:rPr lang="en-US" dirty="0"/>
              <a:t>CFRI post-fire planting configuration, </a:t>
            </a:r>
          </a:p>
          <a:p>
            <a:r>
              <a:rPr lang="en-US" dirty="0"/>
              <a:t>2020 Cameron Peak Fire </a:t>
            </a:r>
          </a:p>
        </p:txBody>
      </p:sp>
      <p:pic>
        <p:nvPicPr>
          <p:cNvPr id="6" name="Picture 5">
            <a:extLst>
              <a:ext uri="{FF2B5EF4-FFF2-40B4-BE49-F238E27FC236}">
                <a16:creationId xmlns:a16="http://schemas.microsoft.com/office/drawing/2014/main" id="{86D6F4C1-DAA9-454C-B78F-C65A20A44D9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239770" y="3164437"/>
            <a:ext cx="3773326" cy="2951922"/>
          </a:xfrm>
          <a:prstGeom prst="rect">
            <a:avLst/>
          </a:prstGeom>
        </p:spPr>
      </p:pic>
      <p:pic>
        <p:nvPicPr>
          <p:cNvPr id="8" name="Picture 7">
            <a:extLst>
              <a:ext uri="{FF2B5EF4-FFF2-40B4-BE49-F238E27FC236}">
                <a16:creationId xmlns:a16="http://schemas.microsoft.com/office/drawing/2014/main" id="{CD6C3CAF-2C78-DA4D-9283-EBB68A9F8C3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8904" y="1298161"/>
            <a:ext cx="4611757" cy="3784600"/>
          </a:xfrm>
          <a:prstGeom prst="rect">
            <a:avLst/>
          </a:prstGeom>
        </p:spPr>
      </p:pic>
      <p:sp>
        <p:nvSpPr>
          <p:cNvPr id="10" name="TextBox 9">
            <a:extLst>
              <a:ext uri="{FF2B5EF4-FFF2-40B4-BE49-F238E27FC236}">
                <a16:creationId xmlns:a16="http://schemas.microsoft.com/office/drawing/2014/main" id="{37E46D01-2A7B-AE4B-A04A-55E0966138BE}"/>
              </a:ext>
            </a:extLst>
          </p:cNvPr>
          <p:cNvSpPr txBox="1"/>
          <p:nvPr/>
        </p:nvSpPr>
        <p:spPr>
          <a:xfrm>
            <a:off x="178904" y="5082761"/>
            <a:ext cx="4984376" cy="646331"/>
          </a:xfrm>
          <a:prstGeom prst="rect">
            <a:avLst/>
          </a:prstGeom>
          <a:noFill/>
        </p:spPr>
        <p:txBody>
          <a:bodyPr wrap="square" rtlCol="0">
            <a:spAutoFit/>
          </a:bodyPr>
          <a:lstStyle/>
          <a:p>
            <a:r>
              <a:rPr lang="en-US" dirty="0"/>
              <a:t>CFRI ”Mothership” plot depiction with planting study modifications</a:t>
            </a:r>
          </a:p>
        </p:txBody>
      </p:sp>
    </p:spTree>
    <p:extLst>
      <p:ext uri="{BB962C8B-B14F-4D97-AF65-F5344CB8AC3E}">
        <p14:creationId xmlns:p14="http://schemas.microsoft.com/office/powerpoint/2010/main" val="41943030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CECF532B-AF9B-9743-A398-58F803F66254}"/>
              </a:ext>
            </a:extLst>
          </p:cNvPr>
          <p:cNvSpPr/>
          <p:nvPr/>
        </p:nvSpPr>
        <p:spPr>
          <a:xfrm>
            <a:off x="3088481" y="265326"/>
            <a:ext cx="6015037" cy="885825"/>
          </a:xfrm>
          <a:prstGeom prst="roundRect">
            <a:avLst/>
          </a:prstGeom>
          <a:solidFill>
            <a:schemeClr val="tx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CFRI POST-FIRE PLANTING STUDY</a:t>
            </a:r>
          </a:p>
        </p:txBody>
      </p:sp>
      <p:sp>
        <p:nvSpPr>
          <p:cNvPr id="3" name="TextBox 2">
            <a:extLst>
              <a:ext uri="{FF2B5EF4-FFF2-40B4-BE49-F238E27FC236}">
                <a16:creationId xmlns:a16="http://schemas.microsoft.com/office/drawing/2014/main" id="{F6381D2A-B196-8C45-A5E1-6927C1BF0A1A}"/>
              </a:ext>
            </a:extLst>
          </p:cNvPr>
          <p:cNvSpPr txBox="1"/>
          <p:nvPr/>
        </p:nvSpPr>
        <p:spPr>
          <a:xfrm>
            <a:off x="6095999" y="1641547"/>
            <a:ext cx="5858576" cy="5139869"/>
          </a:xfrm>
          <a:prstGeom prst="rect">
            <a:avLst/>
          </a:prstGeom>
          <a:noFill/>
        </p:spPr>
        <p:txBody>
          <a:bodyPr wrap="square" rtlCol="0">
            <a:spAutoFit/>
          </a:bodyPr>
          <a:lstStyle/>
          <a:p>
            <a:pPr marL="342900" indent="-342900">
              <a:buFont typeface="Arial" panose="020B0604020202020204" pitchFamily="34" charset="0"/>
              <a:buChar char="•"/>
            </a:pPr>
            <a:r>
              <a:rPr lang="en-US" sz="2800" dirty="0">
                <a:effectLst/>
                <a:latin typeface="Times New Roman" panose="02020603050405020304" pitchFamily="18" charset="0"/>
                <a:ea typeface="Times New Roman" panose="02020603050405020304" pitchFamily="18" charset="0"/>
              </a:rPr>
              <a:t>Purpose: understand cold and drought tolerances of multiple native conifer species</a:t>
            </a:r>
          </a:p>
          <a:p>
            <a:pPr marL="800100" lvl="1" indent="-342900">
              <a:buFont typeface="Arial" panose="020B0604020202020204" pitchFamily="34" charset="0"/>
              <a:buChar char="•"/>
            </a:pPr>
            <a:r>
              <a:rPr lang="en-US" sz="2800" dirty="0">
                <a:effectLst/>
                <a:latin typeface="Times New Roman" panose="02020603050405020304" pitchFamily="18" charset="0"/>
                <a:ea typeface="Times New Roman" panose="02020603050405020304" pitchFamily="18" charset="0"/>
              </a:rPr>
              <a:t>post-fire environments</a:t>
            </a:r>
          </a:p>
          <a:p>
            <a:pPr marL="800100" lvl="1" indent="-342900">
              <a:buFont typeface="Arial" panose="020B0604020202020204" pitchFamily="34" charset="0"/>
              <a:buChar char="•"/>
            </a:pPr>
            <a:r>
              <a:rPr lang="en-US" sz="2800" dirty="0">
                <a:effectLst/>
                <a:latin typeface="Times New Roman" panose="02020603050405020304" pitchFamily="18" charset="0"/>
                <a:ea typeface="Times New Roman" panose="02020603050405020304" pitchFamily="18" charset="0"/>
              </a:rPr>
              <a:t>multiple environmental gradients</a:t>
            </a:r>
          </a:p>
          <a:p>
            <a:endParaRPr lang="en-US" sz="2800" dirty="0">
              <a:latin typeface="Times New Roman" panose="02020603050405020304" pitchFamily="18" charset="0"/>
            </a:endParaRPr>
          </a:p>
          <a:p>
            <a:pPr marL="342900" indent="-342900">
              <a:buFont typeface="Arial" panose="020B0604020202020204" pitchFamily="34" charset="0"/>
              <a:buChar char="•"/>
            </a:pPr>
            <a:r>
              <a:rPr lang="en-US" sz="2800" dirty="0">
                <a:latin typeface="Times New Roman" panose="02020603050405020304" pitchFamily="18" charset="0"/>
              </a:rPr>
              <a:t>Spring/Summer 2022 – set up study</a:t>
            </a:r>
          </a:p>
          <a:p>
            <a:pPr marL="342900" indent="-342900">
              <a:buFont typeface="Arial" panose="020B0604020202020204" pitchFamily="34" charset="0"/>
              <a:buChar char="•"/>
            </a:pPr>
            <a:endParaRPr lang="en-US" sz="2800" dirty="0">
              <a:latin typeface="Times New Roman" panose="02020603050405020304" pitchFamily="18" charset="0"/>
            </a:endParaRPr>
          </a:p>
          <a:p>
            <a:pPr marL="342900" indent="-342900">
              <a:buFont typeface="Arial" panose="020B0604020202020204" pitchFamily="34" charset="0"/>
              <a:buChar char="•"/>
            </a:pPr>
            <a:r>
              <a:rPr lang="en-US" sz="2800" dirty="0">
                <a:latin typeface="Times New Roman" panose="02020603050405020304" pitchFamily="18" charset="0"/>
              </a:rPr>
              <a:t>Fall 2022 – monitored survival and growth</a:t>
            </a:r>
          </a:p>
          <a:p>
            <a:pPr marL="342900" indent="-342900">
              <a:buFont typeface="Arial" panose="020B0604020202020204" pitchFamily="34" charset="0"/>
              <a:buChar char="•"/>
            </a:pPr>
            <a:endParaRPr lang="en-US" sz="2400" dirty="0">
              <a:latin typeface="Times New Roman" panose="02020603050405020304" pitchFamily="18" charset="0"/>
            </a:endParaRPr>
          </a:p>
          <a:p>
            <a:endParaRPr lang="en-US" sz="2400" dirty="0">
              <a:latin typeface="Times New Roman" panose="02020603050405020304" pitchFamily="18" charset="0"/>
            </a:endParaRPr>
          </a:p>
        </p:txBody>
      </p:sp>
      <p:pic>
        <p:nvPicPr>
          <p:cNvPr id="4" name="Picture 3">
            <a:extLst>
              <a:ext uri="{FF2B5EF4-FFF2-40B4-BE49-F238E27FC236}">
                <a16:creationId xmlns:a16="http://schemas.microsoft.com/office/drawing/2014/main" id="{DA4AF9DD-A07A-7749-832A-9B23D335E70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75328" y="1641547"/>
            <a:ext cx="5283249" cy="3970683"/>
          </a:xfrm>
          <a:prstGeom prst="rect">
            <a:avLst/>
          </a:prstGeom>
        </p:spPr>
      </p:pic>
      <p:sp>
        <p:nvSpPr>
          <p:cNvPr id="5" name="TextBox 4">
            <a:extLst>
              <a:ext uri="{FF2B5EF4-FFF2-40B4-BE49-F238E27FC236}">
                <a16:creationId xmlns:a16="http://schemas.microsoft.com/office/drawing/2014/main" id="{4A57C70E-88BA-604C-9E19-B8B21308F27F}"/>
              </a:ext>
            </a:extLst>
          </p:cNvPr>
          <p:cNvSpPr txBox="1"/>
          <p:nvPr/>
        </p:nvSpPr>
        <p:spPr>
          <a:xfrm>
            <a:off x="575328" y="5612230"/>
            <a:ext cx="4984376" cy="646331"/>
          </a:xfrm>
          <a:prstGeom prst="rect">
            <a:avLst/>
          </a:prstGeom>
          <a:noFill/>
        </p:spPr>
        <p:txBody>
          <a:bodyPr wrap="square" rtlCol="0">
            <a:spAutoFit/>
          </a:bodyPr>
          <a:lstStyle/>
          <a:p>
            <a:r>
              <a:rPr lang="en-US" dirty="0"/>
              <a:t>CFRI post-fire planting configuration, </a:t>
            </a:r>
          </a:p>
          <a:p>
            <a:r>
              <a:rPr lang="en-US" dirty="0"/>
              <a:t>2020 Cameron Peak Fire </a:t>
            </a:r>
          </a:p>
        </p:txBody>
      </p:sp>
    </p:spTree>
    <p:extLst>
      <p:ext uri="{BB962C8B-B14F-4D97-AF65-F5344CB8AC3E}">
        <p14:creationId xmlns:p14="http://schemas.microsoft.com/office/powerpoint/2010/main" val="7726266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D1E799-ECD9-AD4B-903B-2139C4863086}"/>
              </a:ext>
            </a:extLst>
          </p:cNvPr>
          <p:cNvPicPr>
            <a:picLocks noChangeAspect="1"/>
          </p:cNvPicPr>
          <p:nvPr/>
        </p:nvPicPr>
        <p:blipFill>
          <a:blip r:embed="rId2"/>
          <a:stretch>
            <a:fillRect/>
          </a:stretch>
        </p:blipFill>
        <p:spPr>
          <a:xfrm>
            <a:off x="1551333" y="1151151"/>
            <a:ext cx="9518826" cy="5130379"/>
          </a:xfrm>
          <a:prstGeom prst="rect">
            <a:avLst/>
          </a:prstGeom>
        </p:spPr>
      </p:pic>
      <p:sp>
        <p:nvSpPr>
          <p:cNvPr id="3" name="Rounded Rectangle 2">
            <a:extLst>
              <a:ext uri="{FF2B5EF4-FFF2-40B4-BE49-F238E27FC236}">
                <a16:creationId xmlns:a16="http://schemas.microsoft.com/office/drawing/2014/main" id="{147AED20-9918-3343-A8AF-6C6D5A6B017B}"/>
              </a:ext>
            </a:extLst>
          </p:cNvPr>
          <p:cNvSpPr/>
          <p:nvPr/>
        </p:nvSpPr>
        <p:spPr>
          <a:xfrm>
            <a:off x="3088481" y="265326"/>
            <a:ext cx="6015037" cy="885825"/>
          </a:xfrm>
          <a:prstGeom prst="roundRect">
            <a:avLst/>
          </a:prstGeom>
          <a:solidFill>
            <a:schemeClr val="tx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CFRI POST-FIRE PLANTING STUDY</a:t>
            </a:r>
          </a:p>
        </p:txBody>
      </p:sp>
      <p:sp>
        <p:nvSpPr>
          <p:cNvPr id="5" name="TextBox 4">
            <a:extLst>
              <a:ext uri="{FF2B5EF4-FFF2-40B4-BE49-F238E27FC236}">
                <a16:creationId xmlns:a16="http://schemas.microsoft.com/office/drawing/2014/main" id="{61272568-C05B-0540-8F39-12C548CC8930}"/>
              </a:ext>
            </a:extLst>
          </p:cNvPr>
          <p:cNvSpPr txBox="1"/>
          <p:nvPr/>
        </p:nvSpPr>
        <p:spPr>
          <a:xfrm>
            <a:off x="7920885" y="6281530"/>
            <a:ext cx="4984376" cy="369332"/>
          </a:xfrm>
          <a:prstGeom prst="rect">
            <a:avLst/>
          </a:prstGeom>
          <a:noFill/>
        </p:spPr>
        <p:txBody>
          <a:bodyPr wrap="square" rtlCol="0">
            <a:spAutoFit/>
          </a:bodyPr>
          <a:lstStyle/>
          <a:p>
            <a:r>
              <a:rPr lang="en-US" dirty="0"/>
              <a:t>Addington et al. 2018 GTR-373</a:t>
            </a:r>
          </a:p>
        </p:txBody>
      </p:sp>
      <p:cxnSp>
        <p:nvCxnSpPr>
          <p:cNvPr id="7" name="Straight Arrow Connector 6">
            <a:extLst>
              <a:ext uri="{FF2B5EF4-FFF2-40B4-BE49-F238E27FC236}">
                <a16:creationId xmlns:a16="http://schemas.microsoft.com/office/drawing/2014/main" id="{6D519543-5899-E941-BA71-70B3481A774A}"/>
              </a:ext>
            </a:extLst>
          </p:cNvPr>
          <p:cNvCxnSpPr>
            <a:cxnSpLocks/>
          </p:cNvCxnSpPr>
          <p:nvPr/>
        </p:nvCxnSpPr>
        <p:spPr>
          <a:xfrm flipH="1" flipV="1">
            <a:off x="4055165" y="1789043"/>
            <a:ext cx="419853" cy="413831"/>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1B4B8CF-3BB0-454B-B516-F2524EFF2BBB}"/>
              </a:ext>
            </a:extLst>
          </p:cNvPr>
          <p:cNvCxnSpPr>
            <a:cxnSpLocks/>
          </p:cNvCxnSpPr>
          <p:nvPr/>
        </p:nvCxnSpPr>
        <p:spPr>
          <a:xfrm>
            <a:off x="4700608" y="2385393"/>
            <a:ext cx="507497" cy="437320"/>
          </a:xfrm>
          <a:prstGeom prst="straightConnector1">
            <a:avLst/>
          </a:prstGeom>
          <a:ln w="635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D4B1979-BDE8-0B4E-A653-52702AB86068}"/>
              </a:ext>
            </a:extLst>
          </p:cNvPr>
          <p:cNvCxnSpPr>
            <a:cxnSpLocks/>
          </p:cNvCxnSpPr>
          <p:nvPr/>
        </p:nvCxnSpPr>
        <p:spPr>
          <a:xfrm flipH="1" flipV="1">
            <a:off x="4998178" y="2276699"/>
            <a:ext cx="419853" cy="413831"/>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06188A1-2318-4A45-B1A2-2A0B58AFCB03}"/>
              </a:ext>
            </a:extLst>
          </p:cNvPr>
          <p:cNvCxnSpPr>
            <a:cxnSpLocks/>
          </p:cNvCxnSpPr>
          <p:nvPr/>
        </p:nvCxnSpPr>
        <p:spPr>
          <a:xfrm>
            <a:off x="5418031" y="2991680"/>
            <a:ext cx="507497" cy="437320"/>
          </a:xfrm>
          <a:prstGeom prst="straightConnector1">
            <a:avLst/>
          </a:prstGeom>
          <a:ln w="635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C16D473-75C3-A94A-B53D-557DF72465F0}"/>
              </a:ext>
            </a:extLst>
          </p:cNvPr>
          <p:cNvCxnSpPr>
            <a:cxnSpLocks/>
          </p:cNvCxnSpPr>
          <p:nvPr/>
        </p:nvCxnSpPr>
        <p:spPr>
          <a:xfrm flipH="1" flipV="1">
            <a:off x="5676146" y="2822714"/>
            <a:ext cx="419853" cy="413831"/>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863EED7-B8E8-314C-A626-C235D993F15E}"/>
              </a:ext>
            </a:extLst>
          </p:cNvPr>
          <p:cNvCxnSpPr>
            <a:cxnSpLocks/>
          </p:cNvCxnSpPr>
          <p:nvPr/>
        </p:nvCxnSpPr>
        <p:spPr>
          <a:xfrm flipH="1" flipV="1">
            <a:off x="6860108" y="3720934"/>
            <a:ext cx="419853" cy="413831"/>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0A52F4D-3F56-974B-B45D-1AE748180DBA}"/>
              </a:ext>
            </a:extLst>
          </p:cNvPr>
          <p:cNvCxnSpPr>
            <a:cxnSpLocks/>
          </p:cNvCxnSpPr>
          <p:nvPr/>
        </p:nvCxnSpPr>
        <p:spPr>
          <a:xfrm>
            <a:off x="6606359" y="3927849"/>
            <a:ext cx="507497" cy="437320"/>
          </a:xfrm>
          <a:prstGeom prst="straightConnector1">
            <a:avLst/>
          </a:prstGeom>
          <a:ln w="635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42C37EE-EACE-D249-A443-305F318826FA}"/>
              </a:ext>
            </a:extLst>
          </p:cNvPr>
          <p:cNvCxnSpPr>
            <a:cxnSpLocks/>
          </p:cNvCxnSpPr>
          <p:nvPr/>
        </p:nvCxnSpPr>
        <p:spPr>
          <a:xfrm>
            <a:off x="7470461" y="4416755"/>
            <a:ext cx="507497" cy="437320"/>
          </a:xfrm>
          <a:prstGeom prst="straightConnector1">
            <a:avLst/>
          </a:prstGeom>
          <a:ln w="635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1725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CECF532B-AF9B-9743-A398-58F803F66254}"/>
              </a:ext>
            </a:extLst>
          </p:cNvPr>
          <p:cNvSpPr/>
          <p:nvPr/>
        </p:nvSpPr>
        <p:spPr>
          <a:xfrm>
            <a:off x="3088481" y="265326"/>
            <a:ext cx="6015037" cy="885825"/>
          </a:xfrm>
          <a:prstGeom prst="roundRect">
            <a:avLst/>
          </a:prstGeom>
          <a:solidFill>
            <a:schemeClr val="tx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CFRI POST-FIRE PLANTING STUDY</a:t>
            </a:r>
          </a:p>
        </p:txBody>
      </p:sp>
      <p:sp>
        <p:nvSpPr>
          <p:cNvPr id="3" name="TextBox 2">
            <a:extLst>
              <a:ext uri="{FF2B5EF4-FFF2-40B4-BE49-F238E27FC236}">
                <a16:creationId xmlns:a16="http://schemas.microsoft.com/office/drawing/2014/main" id="{F6381D2A-B196-8C45-A5E1-6927C1BF0A1A}"/>
              </a:ext>
            </a:extLst>
          </p:cNvPr>
          <p:cNvSpPr txBox="1"/>
          <p:nvPr/>
        </p:nvSpPr>
        <p:spPr>
          <a:xfrm>
            <a:off x="6333424" y="1745210"/>
            <a:ext cx="5540188" cy="3785652"/>
          </a:xfrm>
          <a:prstGeom prst="rect">
            <a:avLst/>
          </a:prstGeom>
          <a:noFill/>
        </p:spPr>
        <p:txBody>
          <a:bodyPr wrap="square" rtlCol="0">
            <a:spAutoFit/>
          </a:bodyPr>
          <a:lstStyle/>
          <a:p>
            <a:r>
              <a:rPr lang="en-US" sz="2400" dirty="0"/>
              <a:t>Next steps:</a:t>
            </a:r>
          </a:p>
          <a:p>
            <a:endParaRPr lang="en-US" sz="2400" dirty="0"/>
          </a:p>
          <a:p>
            <a:pPr marL="342900" indent="-342900">
              <a:buFont typeface="Arial" panose="020B0604020202020204" pitchFamily="34" charset="0"/>
              <a:buChar char="•"/>
            </a:pPr>
            <a:r>
              <a:rPr lang="en-US" sz="2400" dirty="0"/>
              <a:t>Preliminary survival and growth results shared with ARP reforestation staff and other partners - early 2023</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Spring 2023 and Fall 2023 monitoring</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Potentially expanding study to additional fires in 2024</a:t>
            </a:r>
          </a:p>
        </p:txBody>
      </p:sp>
      <p:pic>
        <p:nvPicPr>
          <p:cNvPr id="4" name="Picture 3">
            <a:extLst>
              <a:ext uri="{FF2B5EF4-FFF2-40B4-BE49-F238E27FC236}">
                <a16:creationId xmlns:a16="http://schemas.microsoft.com/office/drawing/2014/main" id="{54F766FE-ABF2-A141-85E8-A39617CDD06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5811" y="1341775"/>
            <a:ext cx="5540188" cy="4592523"/>
          </a:xfrm>
          <a:prstGeom prst="rect">
            <a:avLst/>
          </a:prstGeom>
        </p:spPr>
      </p:pic>
      <p:sp>
        <p:nvSpPr>
          <p:cNvPr id="5" name="TextBox 4">
            <a:extLst>
              <a:ext uri="{FF2B5EF4-FFF2-40B4-BE49-F238E27FC236}">
                <a16:creationId xmlns:a16="http://schemas.microsoft.com/office/drawing/2014/main" id="{B1C6117C-2763-E841-8E48-F750CC1CA09C}"/>
              </a:ext>
            </a:extLst>
          </p:cNvPr>
          <p:cNvSpPr txBox="1"/>
          <p:nvPr/>
        </p:nvSpPr>
        <p:spPr>
          <a:xfrm>
            <a:off x="575328" y="6102626"/>
            <a:ext cx="4984376" cy="646331"/>
          </a:xfrm>
          <a:prstGeom prst="rect">
            <a:avLst/>
          </a:prstGeom>
          <a:noFill/>
        </p:spPr>
        <p:txBody>
          <a:bodyPr wrap="square" rtlCol="0">
            <a:spAutoFit/>
          </a:bodyPr>
          <a:lstStyle/>
          <a:p>
            <a:r>
              <a:rPr lang="en-US" dirty="0"/>
              <a:t>CFRI post-fire planting configuration, </a:t>
            </a:r>
          </a:p>
          <a:p>
            <a:r>
              <a:rPr lang="en-US" dirty="0"/>
              <a:t>2020 Cameron Peak Fire </a:t>
            </a:r>
          </a:p>
        </p:txBody>
      </p:sp>
    </p:spTree>
    <p:extLst>
      <p:ext uri="{BB962C8B-B14F-4D97-AF65-F5344CB8AC3E}">
        <p14:creationId xmlns:p14="http://schemas.microsoft.com/office/powerpoint/2010/main" val="1482787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CE2F27D-766F-2042-BC10-336090DA3CC7}"/>
              </a:ext>
            </a:extLst>
          </p:cNvPr>
          <p:cNvSpPr>
            <a:spLocks noGrp="1"/>
          </p:cNvSpPr>
          <p:nvPr>
            <p:ph type="body" sz="half" idx="2"/>
          </p:nvPr>
        </p:nvSpPr>
        <p:spPr>
          <a:xfrm>
            <a:off x="383325" y="1638319"/>
            <a:ext cx="4604311" cy="4582372"/>
          </a:xfrm>
        </p:spPr>
        <p:txBody>
          <a:bodyPr>
            <a:normAutofit fontScale="32500" lnSpcReduction="20000"/>
          </a:bodyPr>
          <a:lstStyle/>
          <a:p>
            <a:pPr marL="285750" indent="-285750">
              <a:buFont typeface="Arial" panose="020B0604020202020204" pitchFamily="34" charset="0"/>
              <a:buChar char="•"/>
            </a:pPr>
            <a:endParaRPr lang="en-US" sz="2400" dirty="0"/>
          </a:p>
          <a:p>
            <a:r>
              <a:rPr lang="en-US" sz="7400" dirty="0"/>
              <a:t>Four 2020 Colorado Wildfires</a:t>
            </a:r>
          </a:p>
          <a:p>
            <a:pPr marL="742950" lvl="1" indent="-285750">
              <a:buFont typeface="Arial" panose="020B0604020202020204" pitchFamily="34" charset="0"/>
              <a:buChar char="•"/>
            </a:pPr>
            <a:r>
              <a:rPr lang="en-US" sz="7400" dirty="0" err="1"/>
              <a:t>Calwood</a:t>
            </a:r>
            <a:endParaRPr lang="en-US" sz="7400" dirty="0"/>
          </a:p>
          <a:p>
            <a:pPr marL="742950" lvl="1" indent="-285750">
              <a:buFont typeface="Arial" panose="020B0604020202020204" pitchFamily="34" charset="0"/>
              <a:buChar char="•"/>
            </a:pPr>
            <a:r>
              <a:rPr lang="en-US" sz="7400" dirty="0"/>
              <a:t>Cameron Peak</a:t>
            </a:r>
          </a:p>
          <a:p>
            <a:pPr marL="742950" lvl="1" indent="-285750">
              <a:buFont typeface="Arial" panose="020B0604020202020204" pitchFamily="34" charset="0"/>
              <a:buChar char="•"/>
            </a:pPr>
            <a:r>
              <a:rPr lang="en-US" sz="7400" dirty="0"/>
              <a:t>East Troublesome</a:t>
            </a:r>
          </a:p>
          <a:p>
            <a:pPr marL="742950" lvl="1" indent="-285750">
              <a:buFont typeface="Arial" panose="020B0604020202020204" pitchFamily="34" charset="0"/>
              <a:buChar char="•"/>
            </a:pPr>
            <a:r>
              <a:rPr lang="en-US" sz="7400" dirty="0"/>
              <a:t>Mullen </a:t>
            </a:r>
          </a:p>
          <a:p>
            <a:endParaRPr lang="en-US" sz="7400" dirty="0"/>
          </a:p>
          <a:p>
            <a:r>
              <a:rPr lang="en-US" sz="7400" dirty="0"/>
              <a:t>Severity types: </a:t>
            </a:r>
          </a:p>
          <a:p>
            <a:pPr marL="742950" lvl="1" indent="-285750">
              <a:buFont typeface="Arial" panose="020B0604020202020204" pitchFamily="34" charset="0"/>
              <a:buChar char="•"/>
            </a:pPr>
            <a:r>
              <a:rPr lang="en-US" sz="7400" dirty="0"/>
              <a:t>High = 100% overstory mortality</a:t>
            </a:r>
          </a:p>
          <a:p>
            <a:pPr marL="742950" lvl="1" indent="-285750">
              <a:buFont typeface="Arial" panose="020B0604020202020204" pitchFamily="34" charset="0"/>
              <a:buChar char="•"/>
            </a:pPr>
            <a:r>
              <a:rPr lang="en-US" sz="7400" dirty="0"/>
              <a:t>Low/moderate = &lt;90% mortality</a:t>
            </a:r>
          </a:p>
          <a:p>
            <a:pPr marL="742950" lvl="1" indent="-285750">
              <a:buFont typeface="Arial" panose="020B0604020202020204" pitchFamily="34" charset="0"/>
              <a:buChar char="•"/>
            </a:pPr>
            <a:r>
              <a:rPr lang="en-US" sz="7400" dirty="0"/>
              <a:t>Defined by SBS layers and field assessment</a:t>
            </a:r>
          </a:p>
        </p:txBody>
      </p:sp>
      <p:sp>
        <p:nvSpPr>
          <p:cNvPr id="5" name="Rounded Rectangle 4">
            <a:extLst>
              <a:ext uri="{FF2B5EF4-FFF2-40B4-BE49-F238E27FC236}">
                <a16:creationId xmlns:a16="http://schemas.microsoft.com/office/drawing/2014/main" id="{F40234E7-64DC-654E-87B2-1F08DAD28321}"/>
              </a:ext>
            </a:extLst>
          </p:cNvPr>
          <p:cNvSpPr/>
          <p:nvPr/>
        </p:nvSpPr>
        <p:spPr>
          <a:xfrm>
            <a:off x="3258647" y="188472"/>
            <a:ext cx="6015037" cy="885825"/>
          </a:xfrm>
          <a:prstGeom prst="roundRect">
            <a:avLst/>
          </a:prstGeom>
          <a:solidFill>
            <a:schemeClr val="tx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CFRI YEAR POST-FIRE MONITORING</a:t>
            </a:r>
          </a:p>
        </p:txBody>
      </p:sp>
      <p:pic>
        <p:nvPicPr>
          <p:cNvPr id="8" name="Picture 7">
            <a:extLst>
              <a:ext uri="{FF2B5EF4-FFF2-40B4-BE49-F238E27FC236}">
                <a16:creationId xmlns:a16="http://schemas.microsoft.com/office/drawing/2014/main" id="{B81C3484-162F-5744-8767-B75102CA322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38254" y="1193767"/>
            <a:ext cx="3693459" cy="3693459"/>
          </a:xfrm>
          <a:prstGeom prst="rect">
            <a:avLst/>
          </a:prstGeom>
        </p:spPr>
      </p:pic>
      <p:pic>
        <p:nvPicPr>
          <p:cNvPr id="9" name="Picture 8">
            <a:extLst>
              <a:ext uri="{FF2B5EF4-FFF2-40B4-BE49-F238E27FC236}">
                <a16:creationId xmlns:a16="http://schemas.microsoft.com/office/drawing/2014/main" id="{372BD8AA-04BB-0D48-BA77-0027430F92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57180" y="3333039"/>
            <a:ext cx="3446928" cy="3446928"/>
          </a:xfrm>
          <a:prstGeom prst="rect">
            <a:avLst/>
          </a:prstGeom>
        </p:spPr>
      </p:pic>
      <p:sp>
        <p:nvSpPr>
          <p:cNvPr id="10" name="TextBox 9">
            <a:extLst>
              <a:ext uri="{FF2B5EF4-FFF2-40B4-BE49-F238E27FC236}">
                <a16:creationId xmlns:a16="http://schemas.microsoft.com/office/drawing/2014/main" id="{62355878-EC64-494B-AF0F-6DF483E54E73}"/>
              </a:ext>
            </a:extLst>
          </p:cNvPr>
          <p:cNvSpPr txBox="1"/>
          <p:nvPr/>
        </p:nvSpPr>
        <p:spPr>
          <a:xfrm>
            <a:off x="8651351" y="6441413"/>
            <a:ext cx="4464424" cy="338554"/>
          </a:xfrm>
          <a:prstGeom prst="rect">
            <a:avLst/>
          </a:prstGeom>
          <a:noFill/>
        </p:spPr>
        <p:txBody>
          <a:bodyPr wrap="square" rtlCol="0">
            <a:spAutoFit/>
          </a:bodyPr>
          <a:lstStyle/>
          <a:p>
            <a:r>
              <a:rPr lang="en-US" sz="1600" dirty="0"/>
              <a:t>2020 Cameron Peak Fire</a:t>
            </a:r>
          </a:p>
        </p:txBody>
      </p:sp>
      <p:sp>
        <p:nvSpPr>
          <p:cNvPr id="11" name="TextBox 10">
            <a:extLst>
              <a:ext uri="{FF2B5EF4-FFF2-40B4-BE49-F238E27FC236}">
                <a16:creationId xmlns:a16="http://schemas.microsoft.com/office/drawing/2014/main" id="{B8354914-2E02-C646-B9BB-F256053922E0}"/>
              </a:ext>
            </a:extLst>
          </p:cNvPr>
          <p:cNvSpPr txBox="1"/>
          <p:nvPr/>
        </p:nvSpPr>
        <p:spPr>
          <a:xfrm>
            <a:off x="5371669" y="4548672"/>
            <a:ext cx="4464424" cy="338554"/>
          </a:xfrm>
          <a:prstGeom prst="rect">
            <a:avLst/>
          </a:prstGeom>
          <a:noFill/>
        </p:spPr>
        <p:txBody>
          <a:bodyPr wrap="square" rtlCol="0">
            <a:spAutoFit/>
          </a:bodyPr>
          <a:lstStyle/>
          <a:p>
            <a:r>
              <a:rPr lang="en-US" sz="1600" dirty="0"/>
              <a:t>2020 Cameron Peak Fire</a:t>
            </a:r>
          </a:p>
        </p:txBody>
      </p:sp>
      <p:sp>
        <p:nvSpPr>
          <p:cNvPr id="3" name="Rounded Rectangle 2">
            <a:extLst>
              <a:ext uri="{FF2B5EF4-FFF2-40B4-BE49-F238E27FC236}">
                <a16:creationId xmlns:a16="http://schemas.microsoft.com/office/drawing/2014/main" id="{413AD637-C4A6-214E-8A40-B8E269066AEF}"/>
              </a:ext>
            </a:extLst>
          </p:cNvPr>
          <p:cNvSpPr/>
          <p:nvPr/>
        </p:nvSpPr>
        <p:spPr>
          <a:xfrm>
            <a:off x="5195455" y="5084618"/>
            <a:ext cx="3131127" cy="1584910"/>
          </a:xfrm>
          <a:prstGeom prst="roundRect">
            <a:avLst/>
          </a:prstGeom>
          <a:solidFill>
            <a:schemeClr val="tx1">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t>Monitoring timeline:</a:t>
            </a:r>
          </a:p>
          <a:p>
            <a:pPr algn="ctr"/>
            <a:r>
              <a:rPr lang="en-US" sz="2400" dirty="0"/>
              <a:t>1 </a:t>
            </a:r>
            <a:r>
              <a:rPr lang="en-US" sz="2400" dirty="0" err="1"/>
              <a:t>yr</a:t>
            </a:r>
            <a:r>
              <a:rPr lang="en-US" sz="2400" dirty="0"/>
              <a:t> post-fire – 2021</a:t>
            </a:r>
          </a:p>
          <a:p>
            <a:pPr algn="ctr"/>
            <a:r>
              <a:rPr lang="en-US" sz="2400" dirty="0"/>
              <a:t>2 </a:t>
            </a:r>
            <a:r>
              <a:rPr lang="en-US" sz="2400" dirty="0" err="1"/>
              <a:t>yr</a:t>
            </a:r>
            <a:r>
              <a:rPr lang="en-US" sz="2400"/>
              <a:t> post-fire </a:t>
            </a:r>
            <a:r>
              <a:rPr lang="en-US" sz="2400" dirty="0"/>
              <a:t>- 2022</a:t>
            </a:r>
          </a:p>
        </p:txBody>
      </p:sp>
    </p:spTree>
    <p:extLst>
      <p:ext uri="{BB962C8B-B14F-4D97-AF65-F5344CB8AC3E}">
        <p14:creationId xmlns:p14="http://schemas.microsoft.com/office/powerpoint/2010/main" val="2637174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CE2F27D-766F-2042-BC10-336090DA3CC7}"/>
              </a:ext>
            </a:extLst>
          </p:cNvPr>
          <p:cNvSpPr>
            <a:spLocks noGrp="1"/>
          </p:cNvSpPr>
          <p:nvPr>
            <p:ph type="body" sz="half" idx="2"/>
          </p:nvPr>
        </p:nvSpPr>
        <p:spPr>
          <a:xfrm>
            <a:off x="6095999" y="1244854"/>
            <a:ext cx="6015037" cy="5347820"/>
          </a:xfrm>
        </p:spPr>
        <p:txBody>
          <a:bodyPr>
            <a:normAutofit/>
          </a:bodyPr>
          <a:lstStyle/>
          <a:p>
            <a:r>
              <a:rPr lang="en-US" sz="2600" dirty="0"/>
              <a:t>All forest vegetation types burned were sampled (based on </a:t>
            </a:r>
            <a:r>
              <a:rPr lang="en-US" sz="2600" dirty="0" err="1"/>
              <a:t>LandFire</a:t>
            </a:r>
            <a:r>
              <a:rPr lang="en-US" sz="2600" dirty="0"/>
              <a:t> data)</a:t>
            </a:r>
          </a:p>
          <a:p>
            <a:pPr marL="742950" lvl="1" indent="-285750">
              <a:buFont typeface="Arial" panose="020B0604020202020204" pitchFamily="34" charset="0"/>
              <a:buChar char="•"/>
            </a:pPr>
            <a:r>
              <a:rPr lang="en-US" sz="2600" dirty="0"/>
              <a:t>Ponderosa pine</a:t>
            </a:r>
          </a:p>
          <a:p>
            <a:pPr marL="742950" lvl="1" indent="-285750">
              <a:buFont typeface="Arial" panose="020B0604020202020204" pitchFamily="34" charset="0"/>
              <a:buChar char="•"/>
            </a:pPr>
            <a:r>
              <a:rPr lang="en-US" sz="2600" dirty="0"/>
              <a:t>Mixed conifer (dry and mesic lumped)</a:t>
            </a:r>
          </a:p>
          <a:p>
            <a:pPr marL="742950" lvl="1" indent="-285750">
              <a:buFont typeface="Arial" panose="020B0604020202020204" pitchFamily="34" charset="0"/>
              <a:buChar char="•"/>
            </a:pPr>
            <a:r>
              <a:rPr lang="en-US" sz="2600" dirty="0"/>
              <a:t>Lodgepole</a:t>
            </a:r>
          </a:p>
          <a:p>
            <a:pPr marL="742950" lvl="1" indent="-285750">
              <a:buFont typeface="Arial" panose="020B0604020202020204" pitchFamily="34" charset="0"/>
              <a:buChar char="•"/>
            </a:pPr>
            <a:r>
              <a:rPr lang="en-US" sz="2600" dirty="0"/>
              <a:t>Spruce/Fir</a:t>
            </a:r>
          </a:p>
          <a:p>
            <a:pPr marL="742950" lvl="1" indent="-285750">
              <a:buFont typeface="Arial" panose="020B0604020202020204" pitchFamily="34" charset="0"/>
              <a:buChar char="•"/>
            </a:pPr>
            <a:endParaRPr lang="en-US" sz="2600" dirty="0"/>
          </a:p>
          <a:p>
            <a:r>
              <a:rPr lang="en-US" sz="2600" dirty="0"/>
              <a:t>Sampled</a:t>
            </a:r>
          </a:p>
          <a:p>
            <a:pPr marL="742950" lvl="1" indent="-285750">
              <a:buFont typeface="Arial" panose="020B0604020202020204" pitchFamily="34" charset="0"/>
              <a:buChar char="•"/>
            </a:pPr>
            <a:r>
              <a:rPr lang="en-US" sz="2600" dirty="0"/>
              <a:t>Tree germination</a:t>
            </a:r>
          </a:p>
          <a:p>
            <a:pPr marL="742950" lvl="1" indent="-285750">
              <a:buFont typeface="Arial" panose="020B0604020202020204" pitchFamily="34" charset="0"/>
              <a:buChar char="•"/>
            </a:pPr>
            <a:r>
              <a:rPr lang="en-US" sz="2600" dirty="0"/>
              <a:t>Understory recovery</a:t>
            </a:r>
          </a:p>
          <a:p>
            <a:pPr marL="742950" lvl="1" indent="-285750">
              <a:buFont typeface="Arial" panose="020B0604020202020204" pitchFamily="34" charset="0"/>
              <a:buChar char="•"/>
            </a:pPr>
            <a:r>
              <a:rPr lang="en-US" sz="2600" dirty="0"/>
              <a:t>Fuels dynamics</a:t>
            </a:r>
          </a:p>
          <a:p>
            <a:pPr lvl="1"/>
            <a:endParaRPr lang="en-US" sz="2600" dirty="0"/>
          </a:p>
          <a:p>
            <a:pPr lvl="1"/>
            <a:endParaRPr lang="en-US" sz="2400" dirty="0"/>
          </a:p>
          <a:p>
            <a:endParaRPr lang="en-US" sz="2200" dirty="0"/>
          </a:p>
          <a:p>
            <a:pPr marL="1200150" lvl="2" indent="-285750">
              <a:buFont typeface="Arial" panose="020B0604020202020204" pitchFamily="34" charset="0"/>
              <a:buChar char="•"/>
            </a:pPr>
            <a:endParaRPr lang="en-US" sz="2000" dirty="0"/>
          </a:p>
          <a:p>
            <a:pPr marL="742950" lvl="1" indent="-285750">
              <a:buFont typeface="Arial" panose="020B0604020202020204" pitchFamily="34" charset="0"/>
              <a:buChar char="•"/>
            </a:pPr>
            <a:endParaRPr lang="en-US" sz="2200" dirty="0"/>
          </a:p>
        </p:txBody>
      </p:sp>
      <p:pic>
        <p:nvPicPr>
          <p:cNvPr id="2" name="Picture 1">
            <a:extLst>
              <a:ext uri="{FF2B5EF4-FFF2-40B4-BE49-F238E27FC236}">
                <a16:creationId xmlns:a16="http://schemas.microsoft.com/office/drawing/2014/main" id="{D6CBFA82-777C-284A-BC6D-B8C2E70A123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7681" y="1267266"/>
            <a:ext cx="5181600" cy="5181600"/>
          </a:xfrm>
          <a:prstGeom prst="rect">
            <a:avLst/>
          </a:prstGeom>
        </p:spPr>
      </p:pic>
      <p:sp>
        <p:nvSpPr>
          <p:cNvPr id="6" name="TextBox 5">
            <a:extLst>
              <a:ext uri="{FF2B5EF4-FFF2-40B4-BE49-F238E27FC236}">
                <a16:creationId xmlns:a16="http://schemas.microsoft.com/office/drawing/2014/main" id="{BD90ACE2-31F0-4B44-892F-6882C0D4D905}"/>
              </a:ext>
            </a:extLst>
          </p:cNvPr>
          <p:cNvSpPr txBox="1"/>
          <p:nvPr/>
        </p:nvSpPr>
        <p:spPr>
          <a:xfrm>
            <a:off x="497681" y="1267266"/>
            <a:ext cx="4464424" cy="376518"/>
          </a:xfrm>
          <a:prstGeom prst="rect">
            <a:avLst/>
          </a:prstGeom>
          <a:noFill/>
        </p:spPr>
        <p:txBody>
          <a:bodyPr wrap="square" rtlCol="0">
            <a:spAutoFit/>
          </a:bodyPr>
          <a:lstStyle/>
          <a:p>
            <a:r>
              <a:rPr lang="en-US" dirty="0"/>
              <a:t>CFRI post-fire crew, 2020 Cameron Peak Fire</a:t>
            </a:r>
          </a:p>
        </p:txBody>
      </p:sp>
      <p:sp>
        <p:nvSpPr>
          <p:cNvPr id="7" name="Rounded Rectangle 6">
            <a:extLst>
              <a:ext uri="{FF2B5EF4-FFF2-40B4-BE49-F238E27FC236}">
                <a16:creationId xmlns:a16="http://schemas.microsoft.com/office/drawing/2014/main" id="{F456B62B-D637-C44D-AAF9-695D4783AC1E}"/>
              </a:ext>
            </a:extLst>
          </p:cNvPr>
          <p:cNvSpPr/>
          <p:nvPr/>
        </p:nvSpPr>
        <p:spPr>
          <a:xfrm>
            <a:off x="3258647" y="188472"/>
            <a:ext cx="6015037" cy="885825"/>
          </a:xfrm>
          <a:prstGeom prst="roundRect">
            <a:avLst/>
          </a:prstGeom>
          <a:solidFill>
            <a:schemeClr val="tx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CFRI 1- &amp; 2- YEAR POST-FIRE MONITORING</a:t>
            </a:r>
          </a:p>
        </p:txBody>
      </p:sp>
      <p:sp>
        <p:nvSpPr>
          <p:cNvPr id="3" name="Rounded Rectangle 2">
            <a:extLst>
              <a:ext uri="{FF2B5EF4-FFF2-40B4-BE49-F238E27FC236}">
                <a16:creationId xmlns:a16="http://schemas.microsoft.com/office/drawing/2014/main" id="{693CEAEA-9958-E447-9D5A-1BF6DF9A3E58}"/>
              </a:ext>
            </a:extLst>
          </p:cNvPr>
          <p:cNvSpPr/>
          <p:nvPr/>
        </p:nvSpPr>
        <p:spPr>
          <a:xfrm>
            <a:off x="6095999" y="5943600"/>
            <a:ext cx="6015037" cy="6490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**Unable to sample mixed conifer sites in Year 2</a:t>
            </a:r>
          </a:p>
        </p:txBody>
      </p:sp>
    </p:spTree>
    <p:extLst>
      <p:ext uri="{BB962C8B-B14F-4D97-AF65-F5344CB8AC3E}">
        <p14:creationId xmlns:p14="http://schemas.microsoft.com/office/powerpoint/2010/main" val="555575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7B8262-7823-8D4C-B44A-ACF832561212}"/>
              </a:ext>
            </a:extLst>
          </p:cNvPr>
          <p:cNvPicPr>
            <a:picLocks noChangeAspect="1"/>
          </p:cNvPicPr>
          <p:nvPr/>
        </p:nvPicPr>
        <p:blipFill>
          <a:blip r:embed="rId3"/>
          <a:stretch>
            <a:fillRect/>
          </a:stretch>
        </p:blipFill>
        <p:spPr>
          <a:xfrm>
            <a:off x="1085850" y="260350"/>
            <a:ext cx="9391650" cy="6261100"/>
          </a:xfrm>
          <a:prstGeom prst="rect">
            <a:avLst/>
          </a:prstGeom>
        </p:spPr>
      </p:pic>
      <p:sp>
        <p:nvSpPr>
          <p:cNvPr id="3" name="TextBox 2">
            <a:extLst>
              <a:ext uri="{FF2B5EF4-FFF2-40B4-BE49-F238E27FC236}">
                <a16:creationId xmlns:a16="http://schemas.microsoft.com/office/drawing/2014/main" id="{7AEA7A21-0ABF-5941-AF15-D7D16B3CCF3F}"/>
              </a:ext>
            </a:extLst>
          </p:cNvPr>
          <p:cNvSpPr txBox="1"/>
          <p:nvPr/>
        </p:nvSpPr>
        <p:spPr>
          <a:xfrm>
            <a:off x="1418057" y="6074430"/>
            <a:ext cx="8922327" cy="523220"/>
          </a:xfrm>
          <a:prstGeom prst="rect">
            <a:avLst/>
          </a:prstGeom>
          <a:noFill/>
        </p:spPr>
        <p:txBody>
          <a:bodyPr wrap="square" rtlCol="0">
            <a:spAutoFit/>
          </a:bodyPr>
          <a:lstStyle/>
          <a:p>
            <a:pPr algn="ctr"/>
            <a:r>
              <a:rPr lang="en-US" sz="1400" dirty="0">
                <a:solidFill>
                  <a:schemeClr val="bg1"/>
                </a:solidFill>
                <a:highlight>
                  <a:srgbClr val="C0C0C0"/>
                </a:highlight>
              </a:rPr>
              <a:t>ABLA = subalpine fir; PICO = lodgepole pine; PIEN = Engelmann spruce; PIPO= ponderosa pine; PIPU = blue spruce; </a:t>
            </a:r>
          </a:p>
          <a:p>
            <a:pPr algn="ctr"/>
            <a:r>
              <a:rPr lang="en-US" sz="1400" dirty="0">
                <a:solidFill>
                  <a:schemeClr val="bg1"/>
                </a:solidFill>
                <a:highlight>
                  <a:srgbClr val="C0C0C0"/>
                </a:highlight>
              </a:rPr>
              <a:t>POTR5 = aspen; PSME = Douglas fir; UNK = unknown </a:t>
            </a:r>
          </a:p>
        </p:txBody>
      </p:sp>
    </p:spTree>
    <p:extLst>
      <p:ext uri="{BB962C8B-B14F-4D97-AF65-F5344CB8AC3E}">
        <p14:creationId xmlns:p14="http://schemas.microsoft.com/office/powerpoint/2010/main" val="633289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BCD8A7-E740-0343-9ED5-DABC7408A4B0}"/>
              </a:ext>
            </a:extLst>
          </p:cNvPr>
          <p:cNvPicPr>
            <a:picLocks noChangeAspect="1"/>
          </p:cNvPicPr>
          <p:nvPr/>
        </p:nvPicPr>
        <p:blipFill>
          <a:blip r:embed="rId3"/>
          <a:stretch>
            <a:fillRect/>
          </a:stretch>
        </p:blipFill>
        <p:spPr>
          <a:xfrm>
            <a:off x="1625599" y="260350"/>
            <a:ext cx="9324975" cy="6216650"/>
          </a:xfrm>
          <a:prstGeom prst="rect">
            <a:avLst/>
          </a:prstGeom>
        </p:spPr>
      </p:pic>
      <p:sp>
        <p:nvSpPr>
          <p:cNvPr id="3" name="TextBox 2">
            <a:extLst>
              <a:ext uri="{FF2B5EF4-FFF2-40B4-BE49-F238E27FC236}">
                <a16:creationId xmlns:a16="http://schemas.microsoft.com/office/drawing/2014/main" id="{32141280-C289-2843-8F4F-853A8B5EA89A}"/>
              </a:ext>
            </a:extLst>
          </p:cNvPr>
          <p:cNvSpPr txBox="1"/>
          <p:nvPr/>
        </p:nvSpPr>
        <p:spPr>
          <a:xfrm>
            <a:off x="1418057" y="6074430"/>
            <a:ext cx="8922327" cy="523220"/>
          </a:xfrm>
          <a:prstGeom prst="rect">
            <a:avLst/>
          </a:prstGeom>
          <a:noFill/>
        </p:spPr>
        <p:txBody>
          <a:bodyPr wrap="square" rtlCol="0">
            <a:spAutoFit/>
          </a:bodyPr>
          <a:lstStyle/>
          <a:p>
            <a:pPr algn="ctr"/>
            <a:r>
              <a:rPr lang="en-US" sz="1400" dirty="0">
                <a:solidFill>
                  <a:schemeClr val="bg1"/>
                </a:solidFill>
                <a:highlight>
                  <a:srgbClr val="C0C0C0"/>
                </a:highlight>
              </a:rPr>
              <a:t>ABLA = subalpine fir; PICO = lodgepole pine; PIEN = Engelmann spruce; PIPO= ponderosa pine; PIPU = blue spruce; </a:t>
            </a:r>
          </a:p>
          <a:p>
            <a:pPr algn="ctr"/>
            <a:r>
              <a:rPr lang="en-US" sz="1400" dirty="0">
                <a:solidFill>
                  <a:schemeClr val="bg1"/>
                </a:solidFill>
                <a:highlight>
                  <a:srgbClr val="C0C0C0"/>
                </a:highlight>
              </a:rPr>
              <a:t>POTR5 = aspen; PSME = Douglas fir; UNK = unknown </a:t>
            </a:r>
          </a:p>
        </p:txBody>
      </p:sp>
      <p:sp>
        <p:nvSpPr>
          <p:cNvPr id="9" name="Multiply 8">
            <a:extLst>
              <a:ext uri="{FF2B5EF4-FFF2-40B4-BE49-F238E27FC236}">
                <a16:creationId xmlns:a16="http://schemas.microsoft.com/office/drawing/2014/main" id="{3B0D2274-2D9F-584D-9A1C-5DA13ABFE33C}"/>
              </a:ext>
            </a:extLst>
          </p:cNvPr>
          <p:cNvSpPr/>
          <p:nvPr/>
        </p:nvSpPr>
        <p:spPr>
          <a:xfrm>
            <a:off x="3606800" y="4483100"/>
            <a:ext cx="393700" cy="368300"/>
          </a:xfrm>
          <a:prstGeom prst="mathMultiply">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ultiply 9">
            <a:extLst>
              <a:ext uri="{FF2B5EF4-FFF2-40B4-BE49-F238E27FC236}">
                <a16:creationId xmlns:a16="http://schemas.microsoft.com/office/drawing/2014/main" id="{00D5BC50-2F17-1F47-9AD4-9770FDEBF047}"/>
              </a:ext>
            </a:extLst>
          </p:cNvPr>
          <p:cNvSpPr/>
          <p:nvPr/>
        </p:nvSpPr>
        <p:spPr>
          <a:xfrm>
            <a:off x="6769100" y="4483100"/>
            <a:ext cx="393700" cy="368300"/>
          </a:xfrm>
          <a:prstGeom prst="mathMultiply">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8BF1E0A9-57BF-7540-A36E-E8FF51D3ABE5}"/>
              </a:ext>
            </a:extLst>
          </p:cNvPr>
          <p:cNvSpPr/>
          <p:nvPr/>
        </p:nvSpPr>
        <p:spPr>
          <a:xfrm>
            <a:off x="1714500" y="622300"/>
            <a:ext cx="3873500" cy="5452130"/>
          </a:xfrm>
          <a:prstGeom prst="round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8965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BCD8A7-E740-0343-9ED5-DABC7408A4B0}"/>
              </a:ext>
            </a:extLst>
          </p:cNvPr>
          <p:cNvPicPr>
            <a:picLocks noChangeAspect="1"/>
          </p:cNvPicPr>
          <p:nvPr/>
        </p:nvPicPr>
        <p:blipFill>
          <a:blip r:embed="rId3"/>
          <a:stretch>
            <a:fillRect/>
          </a:stretch>
        </p:blipFill>
        <p:spPr>
          <a:xfrm>
            <a:off x="1625599" y="260350"/>
            <a:ext cx="9324975" cy="6216650"/>
          </a:xfrm>
          <a:prstGeom prst="rect">
            <a:avLst/>
          </a:prstGeom>
        </p:spPr>
      </p:pic>
      <p:sp>
        <p:nvSpPr>
          <p:cNvPr id="3" name="TextBox 2">
            <a:extLst>
              <a:ext uri="{FF2B5EF4-FFF2-40B4-BE49-F238E27FC236}">
                <a16:creationId xmlns:a16="http://schemas.microsoft.com/office/drawing/2014/main" id="{32141280-C289-2843-8F4F-853A8B5EA89A}"/>
              </a:ext>
            </a:extLst>
          </p:cNvPr>
          <p:cNvSpPr txBox="1"/>
          <p:nvPr/>
        </p:nvSpPr>
        <p:spPr>
          <a:xfrm>
            <a:off x="1418057" y="6074430"/>
            <a:ext cx="8922327" cy="523220"/>
          </a:xfrm>
          <a:prstGeom prst="rect">
            <a:avLst/>
          </a:prstGeom>
          <a:noFill/>
        </p:spPr>
        <p:txBody>
          <a:bodyPr wrap="square" rtlCol="0">
            <a:spAutoFit/>
          </a:bodyPr>
          <a:lstStyle/>
          <a:p>
            <a:pPr algn="ctr"/>
            <a:r>
              <a:rPr lang="en-US" sz="1400" dirty="0">
                <a:solidFill>
                  <a:schemeClr val="bg1"/>
                </a:solidFill>
                <a:highlight>
                  <a:srgbClr val="C0C0C0"/>
                </a:highlight>
              </a:rPr>
              <a:t>ABLA = subalpine fir; PICO = lodgepole pine; PIEN = Engelmann spruce; PIPO= ponderosa pine; PIPU = blue spruce; </a:t>
            </a:r>
          </a:p>
          <a:p>
            <a:pPr algn="ctr"/>
            <a:r>
              <a:rPr lang="en-US" sz="1400" dirty="0">
                <a:solidFill>
                  <a:schemeClr val="bg1"/>
                </a:solidFill>
                <a:highlight>
                  <a:srgbClr val="C0C0C0"/>
                </a:highlight>
              </a:rPr>
              <a:t>POTR5 = aspen; PSME = Douglas fir; UNK = unknown </a:t>
            </a:r>
          </a:p>
        </p:txBody>
      </p:sp>
      <p:sp>
        <p:nvSpPr>
          <p:cNvPr id="9" name="Multiply 8">
            <a:extLst>
              <a:ext uri="{FF2B5EF4-FFF2-40B4-BE49-F238E27FC236}">
                <a16:creationId xmlns:a16="http://schemas.microsoft.com/office/drawing/2014/main" id="{3B0D2274-2D9F-584D-9A1C-5DA13ABFE33C}"/>
              </a:ext>
            </a:extLst>
          </p:cNvPr>
          <p:cNvSpPr/>
          <p:nvPr/>
        </p:nvSpPr>
        <p:spPr>
          <a:xfrm>
            <a:off x="3606800" y="4483100"/>
            <a:ext cx="393700" cy="368300"/>
          </a:xfrm>
          <a:prstGeom prst="mathMultiply">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ultiply 9">
            <a:extLst>
              <a:ext uri="{FF2B5EF4-FFF2-40B4-BE49-F238E27FC236}">
                <a16:creationId xmlns:a16="http://schemas.microsoft.com/office/drawing/2014/main" id="{00D5BC50-2F17-1F47-9AD4-9770FDEBF047}"/>
              </a:ext>
            </a:extLst>
          </p:cNvPr>
          <p:cNvSpPr/>
          <p:nvPr/>
        </p:nvSpPr>
        <p:spPr>
          <a:xfrm>
            <a:off x="6769100" y="4483100"/>
            <a:ext cx="393700" cy="368300"/>
          </a:xfrm>
          <a:prstGeom prst="mathMultiply">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BC230EFC-64B7-F744-BA97-6423E6F0B803}"/>
              </a:ext>
            </a:extLst>
          </p:cNvPr>
          <p:cNvSpPr/>
          <p:nvPr/>
        </p:nvSpPr>
        <p:spPr>
          <a:xfrm>
            <a:off x="5537201" y="642610"/>
            <a:ext cx="3873500" cy="5452130"/>
          </a:xfrm>
          <a:prstGeom prst="round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47553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53F330-468D-3646-9E4A-1392D3170C6A}"/>
              </a:ext>
            </a:extLst>
          </p:cNvPr>
          <p:cNvPicPr>
            <a:picLocks noChangeAspect="1"/>
          </p:cNvPicPr>
          <p:nvPr/>
        </p:nvPicPr>
        <p:blipFill>
          <a:blip r:embed="rId3"/>
          <a:stretch>
            <a:fillRect/>
          </a:stretch>
        </p:blipFill>
        <p:spPr>
          <a:xfrm>
            <a:off x="1066800" y="222250"/>
            <a:ext cx="9525000" cy="6350000"/>
          </a:xfrm>
          <a:prstGeom prst="rect">
            <a:avLst/>
          </a:prstGeom>
        </p:spPr>
      </p:pic>
      <p:sp>
        <p:nvSpPr>
          <p:cNvPr id="3" name="TextBox 2">
            <a:extLst>
              <a:ext uri="{FF2B5EF4-FFF2-40B4-BE49-F238E27FC236}">
                <a16:creationId xmlns:a16="http://schemas.microsoft.com/office/drawing/2014/main" id="{2F531D57-A1AF-314D-B012-9FB63211F2EF}"/>
              </a:ext>
            </a:extLst>
          </p:cNvPr>
          <p:cNvSpPr txBox="1"/>
          <p:nvPr/>
        </p:nvSpPr>
        <p:spPr>
          <a:xfrm>
            <a:off x="1368136" y="6214130"/>
            <a:ext cx="8922327" cy="523220"/>
          </a:xfrm>
          <a:prstGeom prst="rect">
            <a:avLst/>
          </a:prstGeom>
          <a:noFill/>
        </p:spPr>
        <p:txBody>
          <a:bodyPr wrap="square" rtlCol="0">
            <a:spAutoFit/>
          </a:bodyPr>
          <a:lstStyle/>
          <a:p>
            <a:pPr algn="ctr"/>
            <a:r>
              <a:rPr lang="en-US" sz="1400" dirty="0">
                <a:solidFill>
                  <a:schemeClr val="bg1"/>
                </a:solidFill>
                <a:highlight>
                  <a:srgbClr val="C0C0C0"/>
                </a:highlight>
              </a:rPr>
              <a:t>ABLA = subalpine fir; PICO = lodgepole pine; PIEN = Engelmann spruce; PIPO= ponderosa pine; PIPU = blue spruce; </a:t>
            </a:r>
          </a:p>
          <a:p>
            <a:pPr algn="ctr"/>
            <a:r>
              <a:rPr lang="en-US" sz="1400" dirty="0">
                <a:solidFill>
                  <a:schemeClr val="bg1"/>
                </a:solidFill>
                <a:highlight>
                  <a:srgbClr val="C0C0C0"/>
                </a:highlight>
              </a:rPr>
              <a:t>POTR5 = aspen; PSME = Douglas fir; UNK = unknown </a:t>
            </a:r>
          </a:p>
        </p:txBody>
      </p:sp>
    </p:spTree>
    <p:extLst>
      <p:ext uri="{BB962C8B-B14F-4D97-AF65-F5344CB8AC3E}">
        <p14:creationId xmlns:p14="http://schemas.microsoft.com/office/powerpoint/2010/main" val="2975098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5443C8-E085-0148-9801-E2014A99C3CB}"/>
              </a:ext>
            </a:extLst>
          </p:cNvPr>
          <p:cNvPicPr>
            <a:picLocks noChangeAspect="1"/>
          </p:cNvPicPr>
          <p:nvPr/>
        </p:nvPicPr>
        <p:blipFill>
          <a:blip r:embed="rId3"/>
          <a:stretch>
            <a:fillRect/>
          </a:stretch>
        </p:blipFill>
        <p:spPr>
          <a:xfrm>
            <a:off x="1333500" y="184150"/>
            <a:ext cx="9582150" cy="6388100"/>
          </a:xfrm>
          <a:prstGeom prst="rect">
            <a:avLst/>
          </a:prstGeom>
        </p:spPr>
      </p:pic>
      <p:sp>
        <p:nvSpPr>
          <p:cNvPr id="3" name="TextBox 2">
            <a:extLst>
              <a:ext uri="{FF2B5EF4-FFF2-40B4-BE49-F238E27FC236}">
                <a16:creationId xmlns:a16="http://schemas.microsoft.com/office/drawing/2014/main" id="{12DEBF05-506D-B24D-A05F-AF3E6EF2CC07}"/>
              </a:ext>
            </a:extLst>
          </p:cNvPr>
          <p:cNvSpPr txBox="1"/>
          <p:nvPr/>
        </p:nvSpPr>
        <p:spPr>
          <a:xfrm>
            <a:off x="1333500" y="6150630"/>
            <a:ext cx="8922327" cy="523220"/>
          </a:xfrm>
          <a:prstGeom prst="rect">
            <a:avLst/>
          </a:prstGeom>
          <a:noFill/>
        </p:spPr>
        <p:txBody>
          <a:bodyPr wrap="square" rtlCol="0">
            <a:spAutoFit/>
          </a:bodyPr>
          <a:lstStyle/>
          <a:p>
            <a:pPr algn="ctr"/>
            <a:r>
              <a:rPr lang="en-US" sz="1400" dirty="0">
                <a:solidFill>
                  <a:schemeClr val="bg1"/>
                </a:solidFill>
                <a:highlight>
                  <a:srgbClr val="C0C0C0"/>
                </a:highlight>
              </a:rPr>
              <a:t>ABLA = subalpine fir; PICO = lodgepole pine; PIEN = Engelmann spruce; PIPO= ponderosa pine; PIPU = blue spruce; </a:t>
            </a:r>
          </a:p>
          <a:p>
            <a:pPr algn="ctr"/>
            <a:r>
              <a:rPr lang="en-US" sz="1400" dirty="0">
                <a:solidFill>
                  <a:schemeClr val="bg1"/>
                </a:solidFill>
                <a:highlight>
                  <a:srgbClr val="C0C0C0"/>
                </a:highlight>
              </a:rPr>
              <a:t>POTR5 = aspen; PSME = Douglas fir; UNK = unknown </a:t>
            </a:r>
          </a:p>
        </p:txBody>
      </p:sp>
      <p:sp>
        <p:nvSpPr>
          <p:cNvPr id="4" name="Rounded Rectangle 3">
            <a:extLst>
              <a:ext uri="{FF2B5EF4-FFF2-40B4-BE49-F238E27FC236}">
                <a16:creationId xmlns:a16="http://schemas.microsoft.com/office/drawing/2014/main" id="{BE984F02-F4F9-5946-BA98-E89653F0DDD5}"/>
              </a:ext>
            </a:extLst>
          </p:cNvPr>
          <p:cNvSpPr/>
          <p:nvPr/>
        </p:nvSpPr>
        <p:spPr>
          <a:xfrm>
            <a:off x="1714500" y="622300"/>
            <a:ext cx="3873500" cy="5528330"/>
          </a:xfrm>
          <a:prstGeom prst="round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0412525"/>
      </p:ext>
    </p:extLst>
  </p:cSld>
  <p:clrMapOvr>
    <a:masterClrMapping/>
  </p:clrMapOvr>
</p:sld>
</file>

<file path=ppt/theme/theme1.xml><?xml version="1.0" encoding="utf-8"?>
<a:theme xmlns:a="http://schemas.openxmlformats.org/drawingml/2006/main" name="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28059</TotalTime>
  <Words>2405</Words>
  <Application>Microsoft Macintosh PowerPoint</Application>
  <PresentationFormat>Widescreen</PresentationFormat>
  <Paragraphs>780</Paragraphs>
  <Slides>23</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Light</vt:lpstr>
      <vt:lpstr>Segoe UI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Cameron Peak &amp; East Troublesome Fires: Post-fire recovery &amp; resilience: Long-term outlook</dc:title>
  <dc:creator>Microsoft Office User</dc:creator>
  <cp:lastModifiedBy>Microsoft Office User</cp:lastModifiedBy>
  <cp:revision>149</cp:revision>
  <dcterms:created xsi:type="dcterms:W3CDTF">2021-03-31T18:47:31Z</dcterms:created>
  <dcterms:modified xsi:type="dcterms:W3CDTF">2022-12-07T18:17:01Z</dcterms:modified>
</cp:coreProperties>
</file>